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65" r:id="rId4"/>
    <p:sldId id="259" r:id="rId5"/>
    <p:sldId id="260" r:id="rId6"/>
    <p:sldId id="263" r:id="rId7"/>
    <p:sldId id="262" r:id="rId8"/>
    <p:sldId id="266" r:id="rId9"/>
    <p:sldId id="257" r:id="rId10"/>
    <p:sldId id="261" r:id="rId11"/>
    <p:sldId id="267" r:id="rId12"/>
    <p:sldId id="268" r:id="rId13"/>
    <p:sldId id="269" r:id="rId14"/>
    <p:sldId id="270" r:id="rId15"/>
    <p:sldId id="278" r:id="rId16"/>
    <p:sldId id="271" r:id="rId17"/>
    <p:sldId id="275" r:id="rId18"/>
    <p:sldId id="272" r:id="rId19"/>
    <p:sldId id="279" r:id="rId20"/>
    <p:sldId id="273" r:id="rId21"/>
    <p:sldId id="274" r:id="rId22"/>
    <p:sldId id="276" r:id="rId23"/>
    <p:sldId id="264" r:id="rId24"/>
    <p:sldId id="309" r:id="rId25"/>
    <p:sldId id="310" r:id="rId26"/>
    <p:sldId id="311" r:id="rId27"/>
    <p:sldId id="277" r:id="rId28"/>
    <p:sldId id="280" r:id="rId29"/>
    <p:sldId id="281" r:id="rId30"/>
    <p:sldId id="282" r:id="rId31"/>
    <p:sldId id="283" r:id="rId32"/>
    <p:sldId id="284" r:id="rId33"/>
    <p:sldId id="285" r:id="rId34"/>
    <p:sldId id="286" r:id="rId35"/>
    <p:sldId id="320" r:id="rId36"/>
    <p:sldId id="290" r:id="rId37"/>
    <p:sldId id="291" r:id="rId38"/>
    <p:sldId id="318" r:id="rId39"/>
    <p:sldId id="287" r:id="rId40"/>
    <p:sldId id="288" r:id="rId41"/>
    <p:sldId id="293" r:id="rId42"/>
    <p:sldId id="294" r:id="rId43"/>
    <p:sldId id="295" r:id="rId44"/>
    <p:sldId id="296" r:id="rId45"/>
    <p:sldId id="297" r:id="rId46"/>
    <p:sldId id="298" r:id="rId47"/>
    <p:sldId id="307" r:id="rId48"/>
    <p:sldId id="299" r:id="rId49"/>
    <p:sldId id="300" r:id="rId50"/>
    <p:sldId id="301" r:id="rId51"/>
    <p:sldId id="302" r:id="rId52"/>
    <p:sldId id="303" r:id="rId53"/>
    <p:sldId id="304" r:id="rId54"/>
    <p:sldId id="312" r:id="rId55"/>
    <p:sldId id="305" r:id="rId56"/>
    <p:sldId id="313" r:id="rId57"/>
    <p:sldId id="316" r:id="rId58"/>
    <p:sldId id="317" r:id="rId59"/>
    <p:sldId id="315" r:id="rId60"/>
    <p:sldId id="314" r:id="rId61"/>
    <p:sldId id="308"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31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03/01/2019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074814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908031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14408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15581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54615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671D0E2-54DD-4A2B-95AB-319A13F66F7D}" type="datetimeFigureOut">
              <a:rPr lang="ca-ES" smtClean="0"/>
              <a:t>03/01/2019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558879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671D0E2-54DD-4A2B-95AB-319A13F66F7D}" type="datetimeFigureOut">
              <a:rPr lang="ca-ES" smtClean="0"/>
              <a:t>03/01/2019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445047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03/01/2019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5789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03/01/2019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35027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03/01/2019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86319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03/01/2019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225316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49902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71D0E2-54DD-4A2B-95AB-319A13F66F7D}" type="datetimeFigureOut">
              <a:rPr lang="ca-ES" smtClean="0"/>
              <a:t>03/01/2019</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629117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71D0E2-54DD-4A2B-95AB-319A13F66F7D}" type="datetimeFigureOut">
              <a:rPr lang="ca-ES" smtClean="0"/>
              <a:t>03/01/2019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71821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1D0E2-54DD-4A2B-95AB-319A13F66F7D}" type="datetimeFigureOut">
              <a:rPr lang="ca-ES" smtClean="0"/>
              <a:t>03/01/2019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339862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146634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03/01/2019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a:t>
            </a:fld>
            <a:endParaRPr lang="ca-ES"/>
          </a:p>
        </p:txBody>
      </p:sp>
    </p:spTree>
    <p:extLst>
      <p:ext uri="{BB962C8B-B14F-4D97-AF65-F5344CB8AC3E}">
        <p14:creationId xmlns:p14="http://schemas.microsoft.com/office/powerpoint/2010/main" val="61147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671D0E2-54DD-4A2B-95AB-319A13F66F7D}" type="datetimeFigureOut">
              <a:rPr lang="ca-ES" smtClean="0"/>
              <a:t>03/01/2019</a:t>
            </a:fld>
            <a:endParaRPr lang="ca-E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ca-E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011457F-D542-4FA9-9403-F5278DAFF8DD}" type="slidenum">
              <a:rPr lang="ca-ES" smtClean="0"/>
              <a:t>‹#›</a:t>
            </a:fld>
            <a:endParaRPr lang="ca-ES"/>
          </a:p>
        </p:txBody>
      </p:sp>
    </p:spTree>
    <p:extLst>
      <p:ext uri="{BB962C8B-B14F-4D97-AF65-F5344CB8AC3E}">
        <p14:creationId xmlns:p14="http://schemas.microsoft.com/office/powerpoint/2010/main" val="82196594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idee.es/" TargetMode="External"/><Relationship Id="rId2" Type="http://schemas.openxmlformats.org/officeDocument/2006/relationships/hyperlink" Target="http://www.geoporta.cat/" TargetMode="External"/><Relationship Id="rId1" Type="http://schemas.openxmlformats.org/officeDocument/2006/relationships/slideLayout" Target="../slideLayouts/slideLayout7.xml"/><Relationship Id="rId4" Type="http://schemas.openxmlformats.org/officeDocument/2006/relationships/hyperlink" Target="http://inspire-geoportal.ec.europa.e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cesiumjs.org/tilesets/imagery/naturalearthii/2/2/2.jpg"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dadesobertes.gencat.cat/ca/" TargetMode="External"/><Relationship Id="rId2" Type="http://schemas.openxmlformats.org/officeDocument/2006/relationships/hyperlink" Target="http://www.data.gov/" TargetMode="External"/><Relationship Id="rId1" Type="http://schemas.openxmlformats.org/officeDocument/2006/relationships/slideLayout" Target="../slideLayouts/slideLayout7.xml"/><Relationship Id="rId4" Type="http://schemas.openxmlformats.org/officeDocument/2006/relationships/hyperlink" Target="http://datos.gob.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opendatanetwork.com/" TargetMode="External"/><Relationship Id="rId2" Type="http://schemas.openxmlformats.org/officeDocument/2006/relationships/hyperlink" Target="https://public.opendatasoft.com/explore/?sort=modified" TargetMode="External"/><Relationship Id="rId1" Type="http://schemas.openxmlformats.org/officeDocument/2006/relationships/slideLayout" Target="../slideLayouts/slideLayout7.xml"/><Relationship Id="rId5" Type="http://schemas.openxmlformats.org/officeDocument/2006/relationships/hyperlink" Target="https://dev.socrata.com/foundry/finances.worldbank.org/45tv-a6qy" TargetMode="External"/><Relationship Id="rId4" Type="http://schemas.openxmlformats.org/officeDocument/2006/relationships/hyperlink" Target="https://dev.socrata.com/consumers/getting-started.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emf"/></Relationships>
</file>

<file path=ppt/slides/_rels/slide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411610"/>
            <a:ext cx="8064896" cy="3016210"/>
          </a:xfrm>
          <a:prstGeom prst="rect">
            <a:avLst/>
          </a:prstGeom>
          <a:noFill/>
        </p:spPr>
        <p:txBody>
          <a:bodyPr wrap="square" rtlCol="0">
            <a:spAutoFit/>
          </a:bodyPr>
          <a:lstStyle/>
          <a:p>
            <a:pPr algn="ctr"/>
            <a:r>
              <a:rPr lang="es-ES" sz="2800" b="1" dirty="0">
                <a:solidFill>
                  <a:srgbClr val="FFC000"/>
                </a:solidFill>
                <a:latin typeface="Tahoma" panose="020B0604030504040204" pitchFamily="34" charset="0"/>
                <a:ea typeface="Tahoma" panose="020B0604030504040204" pitchFamily="34" charset="0"/>
                <a:cs typeface="Tahoma" panose="020B0604030504040204" pitchFamily="34" charset="0"/>
              </a:rPr>
              <a:t>Introducción a las tecnologías </a:t>
            </a:r>
            <a:r>
              <a:rPr lang="es-ES" sz="2800" b="1" dirty="0" err="1">
                <a:solidFill>
                  <a:srgbClr val="FFC000"/>
                </a:solidFill>
                <a:latin typeface="Tahoma" panose="020B0604030504040204" pitchFamily="34" charset="0"/>
                <a:ea typeface="Tahoma" panose="020B0604030504040204" pitchFamily="34" charset="0"/>
                <a:cs typeface="Tahoma" panose="020B0604030504040204" pitchFamily="34" charset="0"/>
              </a:rPr>
              <a:t>GeoWeb</a:t>
            </a:r>
            <a:endParaRPr lang="ca-ES" sz="2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2400" b="1"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sz="24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MÁSTER EN SISTEMAS DE INFORMACIÓN GEOGRÁFICA</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rgbClr val="FFC000"/>
                </a:solidFill>
                <a:latin typeface="Tahoma" panose="020B0604030504040204" pitchFamily="34" charset="0"/>
                <a:ea typeface="Tahoma" panose="020B0604030504040204" pitchFamily="34" charset="0"/>
                <a:cs typeface="Tahoma" panose="020B0604030504040204" pitchFamily="34" charset="0"/>
              </a:rPr>
              <a:t>CURSO 2017/2018</a:t>
            </a:r>
            <a:endParaRPr 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rgbClr val="FFC000"/>
                </a:solidFill>
                <a:latin typeface="Tahoma" panose="020B0604030504040204" pitchFamily="34" charset="0"/>
                <a:ea typeface="Tahoma" panose="020B0604030504040204" pitchFamily="34" charset="0"/>
                <a:cs typeface="Tahoma" panose="020B0604030504040204" pitchFamily="34" charset="0"/>
              </a:rPr>
              <a:t> </a:t>
            </a:r>
            <a:endParaRPr lang="ca-ES" sz="1400" i="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rgbClr val="FFC000"/>
                </a:solidFill>
                <a:latin typeface="Tahoma" panose="020B0604030504040204" pitchFamily="34" charset="0"/>
                <a:ea typeface="Tahoma" panose="020B0604030504040204" pitchFamily="34" charset="0"/>
                <a:cs typeface="Tahoma" panose="020B0604030504040204" pitchFamily="34" charset="0"/>
              </a:rPr>
              <a:t>M2 - MAPES I OPEN DATA: LOCALITZACIÓ, VISUALITZACIÓ I ANÀLISI DE GEODADES</a:t>
            </a:r>
          </a:p>
          <a:p>
            <a:pPr algn="ctr"/>
            <a:endParaRPr lang="ca-ES" sz="1400" i="1"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1029" name="Picture 5" descr="https://cdn3.iconfinder.com/data/icons/education-and-school/512/globe_geography_world_planet_flat_ic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3948" y="5004491"/>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_Tech_Space">
            <a:extLst>
              <a:ext uri="{FF2B5EF4-FFF2-40B4-BE49-F238E27FC236}">
                <a16:creationId xmlns:a16="http://schemas.microsoft.com/office/drawing/2014/main" id="{5A3AD7F3-55DE-4A2C-B827-1824641CA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88640"/>
            <a:ext cx="274320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63829" y="548680"/>
            <a:ext cx="183095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Visión global</a:t>
            </a:r>
          </a:p>
        </p:txBody>
      </p:sp>
      <p:sp>
        <p:nvSpPr>
          <p:cNvPr id="2" name="Oval 1"/>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3" name="Oval 2"/>
          <p:cNvSpPr/>
          <p:nvPr/>
        </p:nvSpPr>
        <p:spPr>
          <a:xfrm>
            <a:off x="2591780" y="335699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20" name="Oval 19"/>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21" name="Line Callout 3 20"/>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24" name="Line Callout 3 23"/>
          <p:cNvSpPr/>
          <p:nvPr/>
        </p:nvSpPr>
        <p:spPr>
          <a:xfrm>
            <a:off x="3131840" y="530120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
        <p:nvSpPr>
          <p:cNvPr id="25" name="Line Callout 3 24"/>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Tree>
    <p:extLst>
      <p:ext uri="{BB962C8B-B14F-4D97-AF65-F5344CB8AC3E}">
        <p14:creationId xmlns:p14="http://schemas.microsoft.com/office/powerpoint/2010/main" val="20622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Oval 2"/>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Tecnologías IDE</a:t>
            </a:r>
          </a:p>
          <a:p>
            <a:pPr algn="ctr"/>
            <a:r>
              <a:rPr lang="es-ES_tradnl" sz="1200" dirty="0">
                <a:solidFill>
                  <a:srgbClr val="FFC000"/>
                </a:solidFill>
              </a:rPr>
              <a:t>(Infraestructuras de datos espaciales)</a:t>
            </a:r>
          </a:p>
        </p:txBody>
      </p:sp>
      <p:sp>
        <p:nvSpPr>
          <p:cNvPr id="4" name="Line Callout 3 3"/>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Interoperabilidad</a:t>
            </a:r>
          </a:p>
          <a:p>
            <a:pPr algn="ctr"/>
            <a:r>
              <a:rPr lang="es-ES_tradnl" sz="1400" dirty="0">
                <a:solidFill>
                  <a:srgbClr val="FFC000"/>
                </a:solidFill>
              </a:rPr>
              <a:t>Estándares</a:t>
            </a:r>
          </a:p>
          <a:p>
            <a:pPr algn="ctr"/>
            <a:r>
              <a:rPr lang="es-ES_tradnl" sz="1400" dirty="0" err="1">
                <a:solidFill>
                  <a:srgbClr val="FFC000"/>
                </a:solidFill>
              </a:rPr>
              <a:t>OpenGeoSpatialConsortium</a:t>
            </a:r>
            <a:r>
              <a:rPr lang="es-ES_tradnl" sz="1400" dirty="0">
                <a:solidFill>
                  <a:srgbClr val="FFC000"/>
                </a:solidFill>
              </a:rPr>
              <a:t>(OGC)</a:t>
            </a:r>
          </a:p>
        </p:txBody>
      </p:sp>
      <p:sp>
        <p:nvSpPr>
          <p:cNvPr id="5" name="TextBox 4"/>
          <p:cNvSpPr txBox="1"/>
          <p:nvPr/>
        </p:nvSpPr>
        <p:spPr>
          <a:xfrm>
            <a:off x="3834071" y="3861048"/>
            <a:ext cx="4896544" cy="175432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Una </a:t>
            </a:r>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Infraestructura de Datos Espaciales </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se puede definir como un conjunto de tecnologías, políticas, estándares y recursos humanos necesarios para a adquirir, procesar, almacenar, distribuir y mejorar la utilización de la información geográfica</a:t>
            </a:r>
          </a:p>
        </p:txBody>
      </p:sp>
      <p:sp>
        <p:nvSpPr>
          <p:cNvPr id="7" name="TextBox 6"/>
          <p:cNvSpPr txBox="1"/>
          <p:nvPr/>
        </p:nvSpPr>
        <p:spPr>
          <a:xfrm>
            <a:off x="3834071" y="620688"/>
            <a:ext cx="4896544" cy="286232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El concepto IDE nace a  finales de los años noventa como una voluntad política en Estados Unidos para garantizar la interoperabilidad  entre la información geográfica generada por las diferentes agencias federales</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A nivel europeo, existe la</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directiva 2007/2/EC, llamada </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INSPIRE</a:t>
            </a:r>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 , que define el marco de trabajo sobre el cual tienen que basarse las iniciativas IDE a nivel europeo</a:t>
            </a:r>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3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263829" y="1700808"/>
            <a:ext cx="8268611" cy="3693319"/>
          </a:xfrm>
          <a:prstGeom prst="rect">
            <a:avLst/>
          </a:prstGeom>
        </p:spPr>
        <p:txBody>
          <a:bodyPr wrap="square">
            <a:spAutoFit/>
          </a:bodyPr>
          <a:lstStyle/>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En un escenario óptimo, todo usuario de una IDE debería poder descubrir, por ejemplo, que información geográfica existe en zona concreta del territorio, visualizar esta información y finalmente, si es de su interés, descargarla.</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Para llegar a esta meta, toda IDE que se precie debe:</a:t>
            </a:r>
          </a:p>
          <a:p>
            <a:endParaRPr lang="es-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b="1" i="1" dirty="0">
                <a:solidFill>
                  <a:srgbClr val="FFC000"/>
                </a:solidFill>
                <a:latin typeface="Tahoma" panose="020B0604030504040204" pitchFamily="34" charset="0"/>
                <a:ea typeface="Tahoma" panose="020B0604030504040204" pitchFamily="34" charset="0"/>
                <a:cs typeface="Tahoma" panose="020B0604030504040204" pitchFamily="34" charset="0"/>
              </a:rPr>
              <a:t>A-Orientar su arquitectura a servicios (SOA).</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Uno de los principios básicos de toda IDE es la no replicación de datos geográficos ni la creación de grandes bases de datos centralizadas. Una IDE debe fomentar un modelo distribuido dónde cada departamento o ente se responsabilice de sus datos y se encargue de describirlos y ponerlos a disposición de los demás. </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36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14" y="3284984"/>
            <a:ext cx="5959127"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2" name="Rectangle 1"/>
          <p:cNvSpPr/>
          <p:nvPr/>
        </p:nvSpPr>
        <p:spPr>
          <a:xfrm>
            <a:off x="611560" y="1268760"/>
            <a:ext cx="6912768" cy="1477328"/>
          </a:xfrm>
          <a:prstGeom prst="rect">
            <a:avLst/>
          </a:prstGeom>
        </p:spPr>
        <p:txBody>
          <a:bodyPr wrap="square">
            <a:spAutoFit/>
          </a:bodyPr>
          <a:lstStyle/>
          <a:p>
            <a:r>
              <a:rPr lang="es-ES" b="1" i="1" dirty="0">
                <a:solidFill>
                  <a:srgbClr val="FFC000"/>
                </a:solidFill>
                <a:latin typeface="Tahoma" panose="020B0604030504040204" pitchFamily="34" charset="0"/>
                <a:ea typeface="Tahoma" panose="020B0604030504040204" pitchFamily="34" charset="0"/>
                <a:cs typeface="Tahoma" panose="020B0604030504040204" pitchFamily="34" charset="0"/>
              </a:rPr>
              <a:t>B- Implementar aplicaciones que posibiliten descubrir, visualizar y procesar información geográfica.</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 dirty="0">
                <a:solidFill>
                  <a:srgbClr val="FFC000"/>
                </a:solidFill>
                <a:latin typeface="Tahoma" panose="020B0604030504040204" pitchFamily="34" charset="0"/>
                <a:ea typeface="Tahoma" panose="020B0604030504040204" pitchFamily="34" charset="0"/>
                <a:cs typeface="Tahoma" panose="020B0604030504040204" pitchFamily="34" charset="0"/>
              </a:rPr>
              <a:t>Entre estas aplicaciones podríamos definir un núcleo presente en toda IDE: un catálogo de metadatos, servidores de mapas y un conjunto de servicios geográficos</a:t>
            </a:r>
            <a:r>
              <a:rPr lang="es-ES"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69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3693319"/>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C-Adoptar los estándares de interoperabilidad geoespacial para facilitar la comunicación entre componentes.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la descripción de los metadatos se basa en  estándares </a:t>
            </a:r>
            <a:r>
              <a:rPr lang="es-ES" b="1" dirty="0">
                <a:latin typeface="Tahoma" panose="020B0604030504040204" pitchFamily="34" charset="0"/>
                <a:ea typeface="Tahoma" panose="020B0604030504040204" pitchFamily="34" charset="0"/>
                <a:cs typeface="Tahoma" panose="020B0604030504040204" pitchFamily="34" charset="0"/>
              </a:rPr>
              <a:t>ISO</a:t>
            </a:r>
            <a:r>
              <a:rPr lang="es-ES" dirty="0">
                <a:latin typeface="Tahoma" panose="020B0604030504040204" pitchFamily="34" charset="0"/>
                <a:ea typeface="Tahoma" panose="020B0604030504040204" pitchFamily="34" charset="0"/>
                <a:cs typeface="Tahoma" panose="020B0604030504040204" pitchFamily="34" charset="0"/>
              </a:rPr>
              <a:t> de la familia 19, dedicada al mundo </a:t>
            </a:r>
            <a:r>
              <a:rPr lang="es-ES" dirty="0" err="1">
                <a:latin typeface="Tahoma" panose="020B0604030504040204" pitchFamily="34" charset="0"/>
                <a:ea typeface="Tahoma" panose="020B0604030504040204" pitchFamily="34" charset="0"/>
                <a:cs typeface="Tahoma" panose="020B0604030504040204" pitchFamily="34" charset="0"/>
              </a:rPr>
              <a:t>geospacial</a:t>
            </a:r>
            <a:r>
              <a:rPr lang="es-ES" dirty="0">
                <a:latin typeface="Tahoma" panose="020B0604030504040204" pitchFamily="34" charset="0"/>
                <a:ea typeface="Tahoma" panose="020B0604030504040204" pitchFamily="34" charset="0"/>
                <a:cs typeface="Tahoma" panose="020B0604030504040204" pitchFamily="34" charset="0"/>
              </a:rPr>
              <a:t>. Pero a nivel de interfaces de comunicación entre servidores y entre clientes (ej. Un navegador web) y servidores existe un consorcio llamado </a:t>
            </a:r>
            <a:r>
              <a:rPr lang="es-ES" b="1" dirty="0" err="1">
                <a:latin typeface="Tahoma" panose="020B0604030504040204" pitchFamily="34" charset="0"/>
                <a:ea typeface="Tahoma" panose="020B0604030504040204" pitchFamily="34" charset="0"/>
                <a:cs typeface="Tahoma" panose="020B0604030504040204" pitchFamily="34" charset="0"/>
              </a:rPr>
              <a:t>OpenGeospatial</a:t>
            </a:r>
            <a:r>
              <a:rPr lang="es-ES" dirty="0">
                <a:latin typeface="Tahoma" panose="020B0604030504040204" pitchFamily="34" charset="0"/>
                <a:ea typeface="Tahoma" panose="020B0604030504040204" pitchFamily="34" charset="0"/>
                <a:cs typeface="Tahoma" panose="020B0604030504040204" pitchFamily="34" charset="0"/>
              </a:rPr>
              <a:t> (OGC)  encargado de definir las especificaciones utilizadas.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Podríamos que decir que el papel que juega el consorcio W3C en cuanto a la estandarización de la  </a:t>
            </a:r>
            <a:r>
              <a:rPr lang="es-ES" b="1" dirty="0">
                <a:latin typeface="Tahoma" panose="020B0604030504040204" pitchFamily="34" charset="0"/>
                <a:ea typeface="Tahoma" panose="020B0604030504040204" pitchFamily="34" charset="0"/>
                <a:cs typeface="Tahoma" panose="020B0604030504040204" pitchFamily="34" charset="0"/>
              </a:rPr>
              <a:t>Word Wide Web </a:t>
            </a:r>
            <a:r>
              <a:rPr lang="es-ES" dirty="0">
                <a:latin typeface="Tahoma" panose="020B0604030504040204" pitchFamily="34" charset="0"/>
                <a:ea typeface="Tahoma" panose="020B0604030504040204" pitchFamily="34" charset="0"/>
                <a:cs typeface="Tahoma" panose="020B0604030504040204" pitchFamily="34" charset="0"/>
              </a:rPr>
              <a:t>(www) es parecido al de </a:t>
            </a:r>
            <a:r>
              <a:rPr lang="es-ES" b="1" dirty="0">
                <a:latin typeface="Tahoma" panose="020B0604030504040204" pitchFamily="34" charset="0"/>
                <a:ea typeface="Tahoma" panose="020B0604030504040204" pitchFamily="34" charset="0"/>
                <a:cs typeface="Tahoma" panose="020B0604030504040204" pitchFamily="34" charset="0"/>
              </a:rPr>
              <a:t>OGC </a:t>
            </a:r>
            <a:r>
              <a:rPr lang="es-ES" dirty="0">
                <a:latin typeface="Tahoma" panose="020B0604030504040204" pitchFamily="34" charset="0"/>
                <a:ea typeface="Tahoma" panose="020B0604030504040204" pitchFamily="34" charset="0"/>
                <a:cs typeface="Tahoma" panose="020B0604030504040204" pitchFamily="34" charset="0"/>
              </a:rPr>
              <a:t>dentro del mundo geoespacial.</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089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IDE</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http://www.geoportal.cat</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http://www.idee.es/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http://inspire-geoportal.ec.europa.eu/</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99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OGC es un consorcio sin ánimo de lucro, creado el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1994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y que está formado por más de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400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empresas, agencias gubernamentales y universidades participando en los procesos para desarrollar especificaciones abiertas. </a:t>
            </a:r>
          </a:p>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Estas especificaciones tienen como objetivo, fomentar la </a:t>
            </a:r>
            <a:r>
              <a:rPr lang="es-ES_tradnl" sz="1900" b="1" dirty="0">
                <a:solidFill>
                  <a:srgbClr val="FFC000"/>
                </a:solidFill>
                <a:latin typeface="Tahoma" panose="020B0604030504040204" pitchFamily="34" charset="0"/>
                <a:ea typeface="Tahoma" panose="020B0604030504040204" pitchFamily="34" charset="0"/>
                <a:cs typeface="Tahoma" panose="020B0604030504040204" pitchFamily="34" charset="0"/>
              </a:rPr>
              <a:t>interoperabilidad* </a:t>
            </a:r>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geoespacial. </a:t>
            </a:r>
          </a:p>
          <a:p>
            <a:r>
              <a:rPr lang="es-ES_tradnl" sz="1900" dirty="0">
                <a:solidFill>
                  <a:srgbClr val="FFC000"/>
                </a:solidFill>
                <a:latin typeface="Tahoma" panose="020B0604030504040204" pitchFamily="34" charset="0"/>
                <a:ea typeface="Tahoma" panose="020B0604030504040204" pitchFamily="34" charset="0"/>
                <a:cs typeface="Tahoma" panose="020B0604030504040204" pitchFamily="34" charset="0"/>
              </a:rPr>
              <a:t>El éxito de estas especificaciones radica en el hecho de que son impulsadas y creadas por las mismas empresas, que después las </a:t>
            </a:r>
            <a:r>
              <a:rPr lang="es-ES_tradnl" sz="1800" dirty="0">
                <a:solidFill>
                  <a:srgbClr val="FFC000"/>
                </a:solidFill>
                <a:latin typeface="Tahoma" panose="020B0604030504040204" pitchFamily="34" charset="0"/>
                <a:ea typeface="Tahoma" panose="020B0604030504040204" pitchFamily="34" charset="0"/>
                <a:cs typeface="Tahoma" panose="020B0604030504040204" pitchFamily="34" charset="0"/>
              </a:rPr>
              <a:t>implementan en sus productos comerciales. </a:t>
            </a:r>
          </a:p>
          <a:p>
            <a:endParaRPr lang="es-ES_tradnl" i="1" dirty="0">
              <a:solidFill>
                <a:srgbClr val="FFC000"/>
              </a:solidFill>
            </a:endParaRPr>
          </a:p>
          <a:p>
            <a:endParaRPr lang="es-ES_tradnl" i="1" dirty="0">
              <a:solidFill>
                <a:srgbClr val="FFC000"/>
              </a:solidFill>
            </a:endParaRPr>
          </a:p>
        </p:txBody>
      </p:sp>
      <p:sp>
        <p:nvSpPr>
          <p:cNvPr id="4" name="TextBox 3"/>
          <p:cNvSpPr txBox="1"/>
          <p:nvPr/>
        </p:nvSpPr>
        <p:spPr>
          <a:xfrm>
            <a:off x="333872" y="5638960"/>
            <a:ext cx="8347926" cy="630942"/>
          </a:xfrm>
          <a:prstGeom prst="rect">
            <a:avLst/>
          </a:prstGeom>
          <a:noFill/>
        </p:spPr>
        <p:txBody>
          <a:bodyPr wrap="none" rtlCol="0">
            <a:spAutoFit/>
          </a:bodyPr>
          <a:lstStyle/>
          <a:p>
            <a:r>
              <a:rPr lang="es-ES_tradnl" sz="1200" i="1" dirty="0">
                <a:solidFill>
                  <a:srgbClr val="FFC000"/>
                </a:solidFill>
                <a:latin typeface="Tahoma" panose="020B0604030504040204" pitchFamily="34" charset="0"/>
                <a:ea typeface="Tahoma" panose="020B0604030504040204" pitchFamily="34" charset="0"/>
                <a:cs typeface="Tahoma" panose="020B0604030504040204" pitchFamily="34" charset="0"/>
              </a:rPr>
              <a:t>* Habilidad de dos o más sistemas para intercambiar información y poderla utilizar, sin ningún esfuerzo para el usuario. </a:t>
            </a:r>
            <a:endParaRPr lang="es-ES_tradnl" sz="1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rgbClr val="FFC000"/>
                </a:solidFill>
                <a:latin typeface="Tahoma" panose="020B0604030504040204" pitchFamily="34" charset="0"/>
                <a:ea typeface="Tahoma" panose="020B0604030504040204" pitchFamily="34" charset="0"/>
                <a:cs typeface="Tahoma" panose="020B0604030504040204" pitchFamily="34" charset="0"/>
              </a:rPr>
              <a:t>links: http://www.opengeospatial.org </a:t>
            </a:r>
          </a:p>
          <a:p>
            <a:endParaRPr lang="es-ES_tradnl" sz="1100" dirty="0">
              <a:solidFill>
                <a:srgbClr val="FFC000"/>
              </a:solidFill>
            </a:endParaRPr>
          </a:p>
        </p:txBody>
      </p:sp>
      <p:sp>
        <p:nvSpPr>
          <p:cNvPr id="5" name="TextBox 4"/>
          <p:cNvSpPr txBox="1"/>
          <p:nvPr/>
        </p:nvSpPr>
        <p:spPr>
          <a:xfrm>
            <a:off x="263829" y="548680"/>
            <a:ext cx="724749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Qué es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OpenGeoSpatial</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Consortium</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(OGC)</a:t>
            </a:r>
          </a:p>
        </p:txBody>
      </p:sp>
    </p:spTree>
    <p:extLst>
      <p:ext uri="{BB962C8B-B14F-4D97-AF65-F5344CB8AC3E}">
        <p14:creationId xmlns:p14="http://schemas.microsoft.com/office/powerpoint/2010/main" val="353017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Es un documento de carácter técnico dónde se describen las interfaces de comunicación entre servidores y la forma de implementarlos.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En estas especificaciones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no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se menciona ni la arquitectura, plataforma o lenguajes de programación a utilizar.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Los documentos, antes de ser consideradas como una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OpenGIS</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Implementation</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Specification</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son elaborados y probados por diferentes grupos de trabajo dentro de OGC y finalmente sometidas a votación. </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Cabe decir, que existen 9 categorías diferentes dentro de los organismos asociados a OGC y que solo los que pertenecen a las categorías de: </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strategic</a:t>
            </a:r>
            <a:r>
              <a:rPr lang="es-ES_tradnl"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principal</a:t>
            </a:r>
            <a:r>
              <a:rPr lang="es-ES_tradnl" sz="2000" b="1" i="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a:t>
            </a:r>
            <a:r>
              <a:rPr lang="es-ES_tradnl" sz="2000" b="1" i="1" dirty="0" err="1">
                <a:solidFill>
                  <a:srgbClr val="FFC000"/>
                </a:solidFill>
                <a:latin typeface="Tahoma" panose="020B0604030504040204" pitchFamily="34" charset="0"/>
                <a:ea typeface="Tahoma" panose="020B0604030504040204" pitchFamily="34" charset="0"/>
                <a:cs typeface="Tahoma" panose="020B0604030504040204" pitchFamily="34" charset="0"/>
              </a:rPr>
              <a:t>tecnicha</a:t>
            </a: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l</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tienen derecho a voto e intervienen directamente en el desarrollo de las especificaciones </a:t>
            </a:r>
          </a:p>
          <a:p>
            <a:endParaRPr lang="es-ES_tradnl" i="1" dirty="0">
              <a:solidFill>
                <a:srgbClr val="FFC000"/>
              </a:solidFill>
            </a:endParaRPr>
          </a:p>
          <a:p>
            <a:endParaRPr lang="es-ES_tradnl" i="1" dirty="0">
              <a:solidFill>
                <a:srgbClr val="FFC000"/>
              </a:solidFill>
            </a:endParaRPr>
          </a:p>
        </p:txBody>
      </p:sp>
      <p:sp>
        <p:nvSpPr>
          <p:cNvPr id="5" name="TextBox 4"/>
          <p:cNvSpPr txBox="1"/>
          <p:nvPr/>
        </p:nvSpPr>
        <p:spPr>
          <a:xfrm>
            <a:off x="263829" y="548680"/>
            <a:ext cx="645773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Que es una especificación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OpenGis</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0100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La intención de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WMS</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es la de permitir la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superposición visual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de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información geográfica compleja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distribuida en diferentes servidores. Un cliente puede hacer peticiones a otros servidores también basados en esta especificación para descubrir información geográfica deseada. Una vez encontrada el cliente puede recurrir a ella de forma simultánea y puede visualizar diferentes datos geográficos de diferentes servidores en un mismo entorno.</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Cada petición está compuesta por unos parámetros concretos definidos por la especificación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WMS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y que es entendida por todos los servidores de mapas que cumplen con la especificación.</a:t>
            </a: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Por lo tanto, cuando se dice que un Servidor de Mapas es estándar y cumple con WMS, significa que es capaz de dar respuesta a estas peticiones</a:t>
            </a:r>
            <a:endParaRPr lang="es-ES_tradnl" i="1" dirty="0">
              <a:solidFill>
                <a:srgbClr val="FFC000"/>
              </a:solidFill>
            </a:endParaRPr>
          </a:p>
          <a:p>
            <a:endParaRPr lang="es-ES_tradnl" i="1" dirty="0">
              <a:solidFill>
                <a:srgbClr val="FFC000"/>
              </a:solidFill>
            </a:endParaRPr>
          </a:p>
        </p:txBody>
      </p:sp>
      <p:sp>
        <p:nvSpPr>
          <p:cNvPr id="3" name="TextBox 2"/>
          <p:cNvSpPr txBox="1"/>
          <p:nvPr/>
        </p:nvSpPr>
        <p:spPr>
          <a:xfrm>
            <a:off x="263829" y="548680"/>
            <a:ext cx="627832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Ejemplo WMS (Web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Map</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p:cNvSpPr txBox="1"/>
          <p:nvPr/>
        </p:nvSpPr>
        <p:spPr>
          <a:xfrm>
            <a:off x="2483768" y="6228641"/>
            <a:ext cx="633670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_tradnl" sz="1400" dirty="0">
                <a:solidFill>
                  <a:srgbClr val="FFC000"/>
                </a:solidFill>
              </a:rPr>
              <a:t>Más Información: </a:t>
            </a:r>
          </a:p>
          <a:p>
            <a:r>
              <a:rPr lang="es-ES_tradnl" sz="1400" i="1" dirty="0">
                <a:solidFill>
                  <a:srgbClr val="FFC000"/>
                </a:solidFill>
              </a:rPr>
              <a:t>06-042_OpenGIS_Web_Map_Service_WMS_Implementation_Specification.pdf</a:t>
            </a:r>
          </a:p>
        </p:txBody>
      </p:sp>
    </p:spTree>
    <p:extLst>
      <p:ext uri="{BB962C8B-B14F-4D97-AF65-F5344CB8AC3E}">
        <p14:creationId xmlns:p14="http://schemas.microsoft.com/office/powerpoint/2010/main" val="225153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Algunos estándares OGC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48680"/>
            <a:ext cx="386511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5076" y="1412776"/>
            <a:ext cx="4572000" cy="5355312"/>
          </a:xfrm>
          <a:prstGeom prst="rect">
            <a:avLst/>
          </a:prstGeom>
        </p:spPr>
        <p:txBody>
          <a:bodyPr>
            <a:spAutoFit/>
          </a:bodyPr>
          <a:lstStyle/>
          <a:p>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Geography</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Markup</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Language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(GML)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Feature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(WFS)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MAP CONTEXT (WMC)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STYLE LAYER DESCRIPTOR (SLD) </a:t>
            </a:r>
          </a:p>
          <a:p>
            <a:endParaRPr lang="en-US"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COVERAGE SERVICE (WCS)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Processing</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(WPS)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Catalogue Services for the Web (CSW)</a:t>
            </a:r>
          </a:p>
          <a:p>
            <a:r>
              <a:rPr lang="en-US"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Keyhole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Markup</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Language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(KML) </a:t>
            </a:r>
          </a:p>
          <a:p>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Sensor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Observation</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rPr>
              <a:t> (SOS)</a:t>
            </a:r>
          </a:p>
          <a:p>
            <a:endPar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s-ES_tradnl"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362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4"/>
            <a:ext cx="8591872" cy="51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OBJETIVOS</a:t>
            </a:r>
          </a:p>
          <a:p>
            <a:pPr eaLnBrk="1">
              <a:spcAft>
                <a:spcPct val="0"/>
              </a:spcAft>
              <a:buClrTx/>
              <a:buFontTx/>
              <a:buNone/>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Introducir a los alumnos en el contexto </a:t>
            </a:r>
            <a:r>
              <a:rPr lang="es-ES" altLang="ca-ES" sz="2000" dirty="0" err="1">
                <a:solidFill>
                  <a:srgbClr val="FFC000"/>
                </a:solidFill>
                <a:latin typeface="Tahoma" panose="020B0604030504040204" pitchFamily="34" charset="0"/>
                <a:ea typeface="Tahoma" panose="020B0604030504040204" pitchFamily="34" charset="0"/>
                <a:cs typeface="Tahoma" panose="020B0604030504040204" pitchFamily="34" charset="0"/>
              </a:rPr>
              <a:t>GeoWeb</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y sus posibilidades.</a:t>
            </a:r>
          </a:p>
          <a:p>
            <a:pPr eaLnBrk="1">
              <a:spcAft>
                <a:spcPct val="0"/>
              </a:spcAft>
              <a:buSzPct val="45000"/>
              <a:buFont typeface="Wingdings" charset="2"/>
              <a:buChar char=""/>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Conocer técnicas , software open </a:t>
            </a:r>
            <a:r>
              <a:rPr lang="es-ES" altLang="ca-ES" sz="2000" dirty="0" err="1">
                <a:solidFill>
                  <a:srgbClr val="FFC000"/>
                </a:solidFill>
                <a:latin typeface="Tahoma" panose="020B0604030504040204" pitchFamily="34" charset="0"/>
                <a:ea typeface="Tahoma" panose="020B0604030504040204" pitchFamily="34" charset="0"/>
                <a:cs typeface="Tahoma" panose="020B0604030504040204" pitchFamily="34" charset="0"/>
              </a:rPr>
              <a:t>source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y recursos disponibles.</a:t>
            </a:r>
          </a:p>
          <a:p>
            <a:pPr eaLnBrk="1">
              <a:spcAft>
                <a:spcPct val="0"/>
              </a:spcAft>
              <a:buClrTx/>
              <a:buSzPct val="45000"/>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Aplicar los conocimientos adquiridos en anteriores materias para publicar datos en la Web.</a:t>
            </a:r>
          </a:p>
          <a:p>
            <a:pPr eaLnBrk="1">
              <a:spcAft>
                <a:spcPct val="0"/>
              </a:spcAft>
              <a:buClrTx/>
              <a:buSzPct val="45000"/>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Dotar a los alumnos con unos conocimientos básicos del lenguaje de programación Web.</a:t>
            </a:r>
          </a:p>
          <a:p>
            <a:pPr eaLnBrk="1">
              <a:spcAft>
                <a:spcPct val="0"/>
              </a:spcAft>
              <a:buClrTx/>
              <a:buSzPct val="45000"/>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Practicar la confección de aplicaciones  sencillas para la visualización web de datos, a partir de recursos libres disponibles en la WWW.</a:t>
            </a:r>
          </a:p>
          <a:p>
            <a:pPr eaLnBrk="1">
              <a:spcAft>
                <a:spcPct val="0"/>
              </a:spcAft>
              <a:buClrTx/>
              <a:buFontTx/>
              <a:buNone/>
            </a:pPr>
            <a:endParaRPr lang="es-ES" altLang="ca-ES" sz="2000" b="1" dirty="0">
              <a:solidFill>
                <a:srgbClr val="FFC000"/>
              </a:solidFill>
            </a:endParaRPr>
          </a:p>
          <a:p>
            <a:pPr eaLnBrk="1">
              <a:spcAft>
                <a:spcPct val="0"/>
              </a:spcAft>
              <a:buClrTx/>
              <a:buFontTx/>
              <a:buNone/>
            </a:pPr>
            <a:endParaRPr lang="es-ES" altLang="ca-ES" sz="2000" b="1" dirty="0">
              <a:solidFill>
                <a:srgbClr val="FFC000"/>
              </a:solidFill>
            </a:endParaRP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444208" y="404664"/>
            <a:ext cx="1081763" cy="1060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7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a:latin typeface="Tahoma" panose="020B0604030504040204" pitchFamily="34" charset="0"/>
                <a:ea typeface="Tahoma" panose="020B0604030504040204" pitchFamily="34" charset="0"/>
                <a:cs typeface="Tahoma" panose="020B0604030504040204" pitchFamily="34" charset="0"/>
              </a:rPr>
              <a:t>WMS Ejemplo</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725144"/>
            <a:ext cx="4464496" cy="156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626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WMTS Ejemplo</a:t>
            </a:r>
          </a:p>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(Web </a:t>
            </a:r>
            <a:r>
              <a:rPr lang="es-ES_tradnl" sz="1600" dirty="0" err="1">
                <a:solidFill>
                  <a:srgbClr val="FFC000"/>
                </a:solidFill>
                <a:latin typeface="Tahoma" panose="020B0604030504040204" pitchFamily="34" charset="0"/>
                <a:ea typeface="Tahoma" panose="020B0604030504040204" pitchFamily="34" charset="0"/>
                <a:cs typeface="Tahoma" panose="020B0604030504040204" pitchFamily="34" charset="0"/>
              </a:rPr>
              <a:t>Map</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 Tile </a:t>
            </a:r>
            <a:r>
              <a:rPr lang="es-ES_tradnl" sz="1600" dirty="0" err="1">
                <a:solidFill>
                  <a:srgbClr val="FFC000"/>
                </a:solidFill>
                <a:latin typeface="Tahoma" panose="020B0604030504040204" pitchFamily="34" charset="0"/>
                <a:ea typeface="Tahoma" panose="020B0604030504040204" pitchFamily="34" charset="0"/>
                <a:cs typeface="Tahoma" panose="020B0604030504040204" pitchFamily="34" charset="0"/>
              </a:rPr>
              <a:t>Service</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b="1" dirty="0">
                <a:latin typeface="Tahoma" panose="020B0604030504040204" pitchFamily="34" charset="0"/>
                <a:ea typeface="Tahoma" panose="020B0604030504040204" pitchFamily="34" charset="0"/>
                <a:cs typeface="Tahoma" panose="020B0604030504040204" pitchFamily="34" charset="0"/>
                <a:hlinkClick r:id="rId2"/>
              </a:rPr>
              <a:t>http://cesiumjs.org/tilesets/imagery/naturalearthii/2/2/2.jpg</a:t>
            </a:r>
            <a:endParaRPr lang="es-ES_tradnl" sz="20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12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31061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2678938"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Visión técnico-local</a:t>
            </a:r>
          </a:p>
        </p:txBody>
      </p:sp>
      <p:pic>
        <p:nvPicPr>
          <p:cNvPr id="4" name="Picture 2"/>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796062"/>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244679"/>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p:cNvCxnSpPr/>
          <p:nvPr/>
        </p:nvCxnSpPr>
        <p:spPr>
          <a:xfrm>
            <a:off x="4139952" y="260648"/>
            <a:ext cx="36004" cy="63367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608" y="609823"/>
            <a:ext cx="1949573" cy="369332"/>
          </a:xfrm>
          <a:prstGeom prst="rect">
            <a:avLst/>
          </a:prstGeom>
          <a:noFill/>
        </p:spPr>
        <p:txBody>
          <a:bodyPr wrap="none" rtlCol="0">
            <a:spAutoFit/>
          </a:bodyPr>
          <a:lstStyle/>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8" name="TextBox 17"/>
          <p:cNvSpPr txBox="1"/>
          <p:nvPr/>
        </p:nvSpPr>
        <p:spPr>
          <a:xfrm>
            <a:off x="5459180" y="611396"/>
            <a:ext cx="2143536" cy="369332"/>
          </a:xfrm>
          <a:prstGeom prst="rect">
            <a:avLst/>
          </a:prstGeom>
          <a:noFill/>
        </p:spPr>
        <p:txBody>
          <a:bodyPr wrap="none" rtlCol="0">
            <a:spAutoFit/>
          </a:bodyPr>
          <a:lstStyle/>
          <a:p>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3076" name="Picture 4" descr="http://2.bp.blogspot.com/-romjuisUc4I/VKqjBNu_RiI/AAAAAAAABCU/8XqpforhOAo/s1600/Linux-Ajustar-el-numero-de-conexiones-simultaneas-en-Apache-sysadmit-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22499" y="2830917"/>
            <a:ext cx="878767" cy="369332"/>
          </a:xfrm>
          <a:prstGeom prst="rect">
            <a:avLst/>
          </a:prstGeom>
          <a:noFill/>
        </p:spPr>
        <p:txBody>
          <a:bodyPr wrap="none" rtlCol="0">
            <a:spAutoFit/>
          </a:bodyPr>
          <a:lstStyle/>
          <a:p>
            <a:r>
              <a:rPr lang="es-ES_tradnl" dirty="0">
                <a:solidFill>
                  <a:srgbClr val="FFC000"/>
                </a:solidFill>
              </a:rPr>
              <a:t>http://</a:t>
            </a:r>
          </a:p>
        </p:txBody>
      </p:sp>
      <p:pic>
        <p:nvPicPr>
          <p:cNvPr id="3078" name="Picture 6" descr="http://leafletjs.com/docs/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259631" y="5548926"/>
            <a:ext cx="981872" cy="738664"/>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5" name="Straight Arrow Connector 24"/>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10809" y="4608364"/>
            <a:ext cx="1531701" cy="1600438"/>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FFC00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85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Imagen 4"/>
          <p:cNvPicPr>
            <a:picLocks noChangeAspect="1"/>
          </p:cNvPicPr>
          <p:nvPr/>
        </p:nvPicPr>
        <p:blipFill>
          <a:blip r:embed="rId2"/>
          <a:stretch>
            <a:fillRect/>
          </a:stretch>
        </p:blipFill>
        <p:spPr>
          <a:xfrm>
            <a:off x="992223" y="1099032"/>
            <a:ext cx="2980644" cy="3096344"/>
          </a:xfrm>
          <a:prstGeom prst="rect">
            <a:avLst/>
          </a:prstGeom>
        </p:spPr>
      </p:pic>
      <p:sp>
        <p:nvSpPr>
          <p:cNvPr id="13" name="Rectángulo 12"/>
          <p:cNvSpPr/>
          <p:nvPr/>
        </p:nvSpPr>
        <p:spPr>
          <a:xfrm>
            <a:off x="4499992" y="1369931"/>
            <a:ext cx="4572000" cy="2954655"/>
          </a:xfrm>
          <a:prstGeom prst="rect">
            <a:avLst/>
          </a:prstGeom>
        </p:spPr>
        <p:txBody>
          <a:bodyPr>
            <a:spAutoFit/>
          </a:bodyPr>
          <a:lstStyle/>
          <a:p>
            <a:r>
              <a:rPr lang="en-US" sz="1600" dirty="0" err="1">
                <a:solidFill>
                  <a:srgbClr val="FFC000"/>
                </a:solidFill>
              </a:rPr>
              <a:t>Tipos</a:t>
            </a:r>
            <a:r>
              <a:rPr lang="en-US" sz="1600" dirty="0">
                <a:solidFill>
                  <a:srgbClr val="FFC000"/>
                </a:solidFill>
              </a:rPr>
              <a:t> de </a:t>
            </a:r>
            <a:r>
              <a:rPr lang="en-US" sz="1600" dirty="0" err="1">
                <a:solidFill>
                  <a:srgbClr val="FFC000"/>
                </a:solidFill>
              </a:rPr>
              <a:t>servicios</a:t>
            </a:r>
            <a:r>
              <a:rPr lang="en-US" sz="1600" dirty="0">
                <a:solidFill>
                  <a:srgbClr val="FFC000"/>
                </a:solidFill>
              </a:rPr>
              <a:t>	</a:t>
            </a:r>
          </a:p>
          <a:p>
            <a:endParaRPr lang="en-US" sz="1600" dirty="0">
              <a:solidFill>
                <a:srgbClr val="FFC000"/>
              </a:solidFill>
            </a:endParaRPr>
          </a:p>
          <a:p>
            <a:r>
              <a:rPr lang="en-US" sz="1600" dirty="0">
                <a:solidFill>
                  <a:srgbClr val="FFC000"/>
                </a:solidFill>
              </a:rPr>
              <a:t>WMTS: (OGC) </a:t>
            </a:r>
            <a:r>
              <a:rPr lang="en-US" sz="1400" dirty="0">
                <a:solidFill>
                  <a:srgbClr val="FFC000"/>
                </a:solidFill>
                <a:hlinkClick r:id="rId3"/>
              </a:rPr>
              <a:t>http://www.opengeospatial.org/standards/wmts</a:t>
            </a:r>
            <a:endParaRPr lang="en-US" sz="1400" dirty="0">
              <a:solidFill>
                <a:srgbClr val="FFC000"/>
              </a:solidFill>
            </a:endParaRPr>
          </a:p>
          <a:p>
            <a:endParaRPr lang="en-US" sz="1600" dirty="0">
              <a:solidFill>
                <a:srgbClr val="FFC000"/>
              </a:solidFill>
            </a:endParaRPr>
          </a:p>
          <a:p>
            <a:r>
              <a:rPr lang="en-US" sz="1600" dirty="0">
                <a:solidFill>
                  <a:srgbClr val="FFC000"/>
                </a:solidFill>
              </a:rPr>
              <a:t>TMS:</a:t>
            </a:r>
            <a:r>
              <a:rPr lang="en-US" sz="1600" dirty="0">
                <a:solidFill>
                  <a:srgbClr val="FFC000"/>
                </a:solidFill>
                <a:sym typeface="Wingdings" panose="05000000000000000000" pitchFamily="2" charset="2"/>
              </a:rPr>
              <a:t>(</a:t>
            </a:r>
            <a:r>
              <a:rPr lang="en-US" sz="1600" dirty="0" err="1">
                <a:solidFill>
                  <a:srgbClr val="FFC000"/>
                </a:solidFill>
                <a:sym typeface="Wingdings" panose="05000000000000000000" pitchFamily="2" charset="2"/>
              </a:rPr>
              <a:t>Osgeo</a:t>
            </a:r>
            <a:r>
              <a:rPr lang="en-US" sz="1600" dirty="0">
                <a:solidFill>
                  <a:srgbClr val="FFC000"/>
                </a:solidFill>
                <a:sym typeface="Wingdings" panose="05000000000000000000" pitchFamily="2" charset="2"/>
              </a:rPr>
              <a:t>)</a:t>
            </a:r>
            <a:r>
              <a:rPr lang="en-US" sz="1600" dirty="0">
                <a:solidFill>
                  <a:srgbClr val="FFC000"/>
                </a:solidFill>
              </a:rPr>
              <a:t> </a:t>
            </a:r>
            <a:r>
              <a:rPr lang="en-US" sz="1400" dirty="0">
                <a:solidFill>
                  <a:srgbClr val="FFC000"/>
                </a:solidFill>
                <a:hlinkClick r:id="rId4"/>
              </a:rPr>
              <a:t>http://wiki.osgeo.org/wiki/Tile_Map_Service_Specification</a:t>
            </a:r>
            <a:endParaRPr lang="en-US" sz="1400" dirty="0">
              <a:solidFill>
                <a:srgbClr val="FFC000"/>
              </a:solidFill>
            </a:endParaRPr>
          </a:p>
          <a:p>
            <a:endParaRPr lang="en-US" sz="1600" dirty="0">
              <a:solidFill>
                <a:srgbClr val="FFC000"/>
              </a:solidFill>
            </a:endParaRPr>
          </a:p>
          <a:p>
            <a:r>
              <a:rPr lang="en-US" sz="1600" dirty="0">
                <a:solidFill>
                  <a:srgbClr val="FFC000"/>
                </a:solidFill>
              </a:rPr>
              <a:t>XYZ</a:t>
            </a:r>
            <a:r>
              <a:rPr lang="en-US" sz="1600" dirty="0">
                <a:solidFill>
                  <a:srgbClr val="FFC000"/>
                </a:solidFill>
                <a:sym typeface="Wingdings" panose="05000000000000000000" pitchFamily="2" charset="2"/>
              </a:rPr>
              <a:t> (OSM)</a:t>
            </a:r>
            <a:r>
              <a:rPr lang="en-US" sz="1600" dirty="0">
                <a:solidFill>
                  <a:srgbClr val="FFC000"/>
                </a:solidFill>
              </a:rPr>
              <a:t> </a:t>
            </a:r>
            <a:r>
              <a:rPr lang="en-US" sz="1400" dirty="0">
                <a:solidFill>
                  <a:srgbClr val="FFC000"/>
                </a:solidFill>
                <a:hlinkClick r:id="rId5"/>
              </a:rPr>
              <a:t>https://en.wikipedia.org/wiki/Tiled_web_map</a:t>
            </a:r>
            <a:endParaRPr lang="en-US" sz="1400" dirty="0">
              <a:solidFill>
                <a:srgbClr val="FFC000"/>
              </a:solidFill>
            </a:endParaRPr>
          </a:p>
          <a:p>
            <a:endParaRPr lang="en-US" dirty="0">
              <a:solidFill>
                <a:srgbClr val="FFC000"/>
              </a:solidFill>
            </a:endParaRPr>
          </a:p>
        </p:txBody>
      </p:sp>
      <p:sp>
        <p:nvSpPr>
          <p:cNvPr id="15" name="Rectángulo 14"/>
          <p:cNvSpPr/>
          <p:nvPr/>
        </p:nvSpPr>
        <p:spPr>
          <a:xfrm>
            <a:off x="232625" y="502649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6"/>
              </a:rPr>
              <a:t>http://cesiumjs.org/tilesets/imagery/naturalearthii/2/2/2.jpg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ángulo 27"/>
          <p:cNvSpPr/>
          <p:nvPr/>
        </p:nvSpPr>
        <p:spPr>
          <a:xfrm>
            <a:off x="232625" y="553893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http://cesiumjs.org/tilesets/imagery/naturalearthii</a:t>
            </a:r>
            <a:r>
              <a:rPr lang="es-ES_tradnl" sz="1600" b="1"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/{z}/{x}/{y}.</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313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120858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425881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Oval 2"/>
          <p:cNvSpPr/>
          <p:nvPr/>
        </p:nvSpPr>
        <p:spPr>
          <a:xfrm>
            <a:off x="1043608" y="227687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4" name="Line Callout 3 3"/>
          <p:cNvSpPr/>
          <p:nvPr/>
        </p:nvSpPr>
        <p:spPr>
          <a:xfrm>
            <a:off x="1583668" y="422108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Tree>
    <p:extLst>
      <p:ext uri="{BB962C8B-B14F-4D97-AF65-F5344CB8AC3E}">
        <p14:creationId xmlns:p14="http://schemas.microsoft.com/office/powerpoint/2010/main" val="338888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Para desarrollar las políticas, los gobiernos deben abrir sus datos: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para ser transparentes con la ciudadanía (open </a:t>
            </a:r>
            <a:r>
              <a:rPr lang="es-ES_tradnl"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Government</a:t>
            </a: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Para que las empresas puedan añadir valor y generar riqueza.</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El objetivo es proporcionar toda la información pública a la ciudadanía,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en un formato fácil de manipular, para que se puedan convertir en</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servicios públicos o privados con valor añadido. Datos meteorológicos,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de equipamientos, estadísticas, de presupuestos, jurídicas y</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Judiciales...</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De hecho, hay muchos datos publicados en webs y boletines oficiales,</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pero su formato de publicación actual hace más difícil el tratamiento</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y reaprovechamiento fácil.</a:t>
            </a:r>
          </a:p>
          <a:p>
            <a:pPr eaLnBrk="1">
              <a:buClrTx/>
              <a:buFontTx/>
              <a:buNone/>
            </a:pPr>
            <a:endPar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El movimiento open data se está extendiendo por todo el mundo y la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Administración se engloba dentro la cultura de cambio en la</a:t>
            </a:r>
          </a:p>
          <a:p>
            <a:pPr eaLnBrk="1">
              <a:buClrTx/>
              <a:buFontTx/>
              <a:buNone/>
            </a:pPr>
            <a:r>
              <a:rPr lang="es-ES_tradnl"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concepción, gestión y prestación del servicio público.</a:t>
            </a:r>
          </a:p>
          <a:p>
            <a:pPr eaLnBrk="1">
              <a:buClrTx/>
              <a:buFontTx/>
              <a:buNone/>
            </a:pPr>
            <a:endParaRPr lang="en-US" altLang="ca-ES" sz="2000" dirty="0">
              <a:solidFill>
                <a:srgbClr val="FFC000"/>
              </a:solidFill>
              <a:latin typeface="ArialMT" pitchFamily="32" charset="0"/>
            </a:endParaRPr>
          </a:p>
          <a:p>
            <a:pPr eaLnBrk="1">
              <a:buClrTx/>
              <a:buFontTx/>
              <a:buNone/>
            </a:pPr>
            <a:endParaRPr lang="en-US" altLang="ca-ES" sz="2000" dirty="0">
              <a:solidFill>
                <a:srgbClr val="FFC000"/>
              </a:solidFill>
              <a:latin typeface="ArialMT" pitchFamily="32" charset="0"/>
            </a:endParaRPr>
          </a:p>
          <a:p>
            <a:pPr eaLnBrk="1">
              <a:buClrTx/>
              <a:buFontTx/>
              <a:buNone/>
            </a:pPr>
            <a:r>
              <a:rPr lang="en-US" altLang="ca-ES" sz="800" dirty="0" err="1">
                <a:solidFill>
                  <a:srgbClr val="FFC000"/>
                </a:solidFill>
                <a:latin typeface="Arial-BoldMT" pitchFamily="32" charset="0"/>
              </a:rPr>
              <a:t>Fuente:Datos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abiertos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gencat</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Dirección</a:t>
            </a:r>
            <a:r>
              <a:rPr lang="en-US" altLang="ca-ES" sz="800" dirty="0">
                <a:solidFill>
                  <a:srgbClr val="FFC000"/>
                </a:solidFill>
                <a:latin typeface="Arial-BoldMT" pitchFamily="32" charset="0"/>
              </a:rPr>
              <a:t> General de </a:t>
            </a:r>
            <a:r>
              <a:rPr lang="en-US" altLang="ca-ES" sz="800" dirty="0" err="1">
                <a:solidFill>
                  <a:srgbClr val="FFC000"/>
                </a:solidFill>
                <a:latin typeface="Arial-BoldMT" pitchFamily="32" charset="0"/>
              </a:rPr>
              <a:t>Atención</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Ciudadana</a:t>
            </a:r>
            <a:r>
              <a:rPr lang="en-US" altLang="ca-ES" sz="800" dirty="0">
                <a:solidFill>
                  <a:srgbClr val="FFC000"/>
                </a:solidFill>
                <a:latin typeface="Arial-BoldMT" pitchFamily="32" charset="0"/>
              </a:rPr>
              <a:t> y </a:t>
            </a:r>
            <a:r>
              <a:rPr lang="en-US" altLang="ca-ES" sz="800" dirty="0" err="1">
                <a:solidFill>
                  <a:srgbClr val="FFC000"/>
                </a:solidFill>
                <a:latin typeface="Arial-BoldMT" pitchFamily="32" charset="0"/>
              </a:rPr>
              <a:t>Difusión</a:t>
            </a:r>
            <a:r>
              <a:rPr lang="en-US" altLang="ca-ES" sz="800" dirty="0">
                <a:solidFill>
                  <a:srgbClr val="FFC000"/>
                </a:solidFill>
                <a:latin typeface="Arial-BoldMT" pitchFamily="32" charset="0"/>
              </a:rPr>
              <a:t>. </a:t>
            </a:r>
            <a:r>
              <a:rPr lang="en-US" altLang="ca-ES" sz="800" dirty="0" err="1">
                <a:solidFill>
                  <a:srgbClr val="FFC000"/>
                </a:solidFill>
                <a:latin typeface="ArialMT" pitchFamily="32" charset="0"/>
              </a:rPr>
              <a:t>Febrero</a:t>
            </a:r>
            <a:r>
              <a:rPr lang="en-US" altLang="ca-ES" sz="800" dirty="0">
                <a:solidFill>
                  <a:srgbClr val="FFC000"/>
                </a:solidFill>
                <a:latin typeface="ArialMT" pitchFamily="32" charset="0"/>
              </a:rPr>
              <a:t> de 2011</a:t>
            </a:r>
          </a:p>
        </p:txBody>
      </p:sp>
    </p:spTree>
    <p:extLst>
      <p:ext uri="{BB962C8B-B14F-4D97-AF65-F5344CB8AC3E}">
        <p14:creationId xmlns:p14="http://schemas.microsoft.com/office/powerpoint/2010/main" val="112506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defTabSz="457200" eaLnBrk="1" fontAlgn="base" hangingPunct="0">
              <a:lnSpc>
                <a:spcPct val="93000"/>
              </a:lnSpc>
              <a:spcBef>
                <a:spcPct val="0"/>
              </a:spcBef>
              <a:spcAft>
                <a:spcPct val="0"/>
              </a:spcAft>
              <a:buSzPct val="100000"/>
            </a:pP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En Europa y en Cataluña,</a:t>
            </a:r>
          </a:p>
          <a:p>
            <a:pPr defTabSz="457200" eaLnBrk="1" fontAlgn="base" hangingPunct="0">
              <a:lnSpc>
                <a:spcPct val="93000"/>
              </a:lnSpc>
              <a:spcBef>
                <a:spcPct val="0"/>
              </a:spcBef>
              <a:spcAft>
                <a:spcPct val="0"/>
              </a:spcAft>
              <a:buSzPct val="100000"/>
            </a:pP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open data = </a:t>
            </a:r>
            <a:r>
              <a:rPr lang="en-U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reutilización</a:t>
            </a:r>
            <a:r>
              <a:rPr lang="en-U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 = RISP</a:t>
            </a:r>
          </a:p>
          <a:p>
            <a:pPr defTabSz="457200" eaLnBrk="1" fontAlgn="base" hangingPunct="0">
              <a:lnSpc>
                <a:spcPct val="93000"/>
              </a:lnSpc>
              <a:spcBef>
                <a:spcPct val="0"/>
              </a:spcBef>
              <a:spcAft>
                <a:spcPct val="0"/>
              </a:spcAft>
              <a:buSzPct val="100000"/>
            </a:pPr>
            <a:endParaRPr lang="en-US" altLang="ca-ES" sz="3300" dirty="0">
              <a:solidFill>
                <a:srgbClr val="FFC000"/>
              </a:solidFill>
              <a:latin typeface="Arial-BoldMT" pitchFamily="32" charset="0"/>
            </a:endParaRP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Reutilización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la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información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del sector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(RISP):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uso</a:t>
            </a: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que</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pueden</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hacer</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las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personas,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organizaciones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y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empresas</a:t>
            </a: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Base legal:</a:t>
            </a: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Ley 37/2007, de RISP (+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Directiva</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2003/98/CE)</a:t>
            </a:r>
          </a:p>
          <a:p>
            <a:pPr defTabSz="457200" eaLnBrk="1" fontAlgn="base" hangingPunct="0">
              <a:lnSpc>
                <a:spcPct val="93000"/>
              </a:lnSpc>
              <a:spcBef>
                <a:spcPct val="0"/>
              </a:spcBef>
              <a:spcAft>
                <a:spcPct val="0"/>
              </a:spcAft>
              <a:buSzPct val="100000"/>
            </a:pPr>
            <a:endPar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Ley 20/2010 del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uso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los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medios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electrónicos</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en el sector</a:t>
            </a:r>
          </a:p>
          <a:p>
            <a:pPr defTabSz="457200" eaLnBrk="1" fontAlgn="base" hangingPunct="0">
              <a:lnSpc>
                <a:spcPct val="93000"/>
              </a:lnSpc>
              <a:spcBef>
                <a:spcPct val="0"/>
              </a:spcBef>
              <a:spcAft>
                <a:spcPct val="0"/>
              </a:spcAft>
              <a:buSzPct val="100000"/>
            </a:pPr>
            <a:r>
              <a:rPr lang="en-U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 Cataluña</a:t>
            </a: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FFC000"/>
              </a:solidFill>
              <a:latin typeface="ArialMT" pitchFamily="32" charset="0"/>
            </a:endParaRPr>
          </a:p>
          <a:p>
            <a:pPr defTabSz="457200" eaLnBrk="1" fontAlgn="base" hangingPunct="0">
              <a:lnSpc>
                <a:spcPct val="93000"/>
              </a:lnSpc>
              <a:spcBef>
                <a:spcPct val="0"/>
              </a:spcBef>
              <a:spcAft>
                <a:spcPct val="0"/>
              </a:spcAft>
              <a:buSzPct val="100000"/>
            </a:pPr>
            <a:r>
              <a:rPr lang="en-US" altLang="ca-ES" sz="800" dirty="0" err="1">
                <a:solidFill>
                  <a:srgbClr val="FFC000"/>
                </a:solidFill>
                <a:latin typeface="Arial-BoldMT" pitchFamily="32" charset="0"/>
              </a:rPr>
              <a:t>Fuente:Datos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abiertos</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gencat</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Dirección</a:t>
            </a:r>
            <a:r>
              <a:rPr lang="en-US" altLang="ca-ES" sz="800" dirty="0">
                <a:solidFill>
                  <a:srgbClr val="FFC000"/>
                </a:solidFill>
                <a:latin typeface="Arial-BoldMT" pitchFamily="32" charset="0"/>
              </a:rPr>
              <a:t> General de </a:t>
            </a:r>
            <a:r>
              <a:rPr lang="en-US" altLang="ca-ES" sz="800" dirty="0" err="1">
                <a:solidFill>
                  <a:srgbClr val="FFC000"/>
                </a:solidFill>
                <a:latin typeface="Arial-BoldMT" pitchFamily="32" charset="0"/>
              </a:rPr>
              <a:t>Atención</a:t>
            </a:r>
            <a:r>
              <a:rPr lang="en-US" altLang="ca-ES" sz="800" dirty="0">
                <a:solidFill>
                  <a:srgbClr val="FFC000"/>
                </a:solidFill>
                <a:latin typeface="Arial-BoldMT" pitchFamily="32" charset="0"/>
              </a:rPr>
              <a:t> </a:t>
            </a:r>
            <a:r>
              <a:rPr lang="en-US" altLang="ca-ES" sz="800" dirty="0" err="1">
                <a:solidFill>
                  <a:srgbClr val="FFC000"/>
                </a:solidFill>
                <a:latin typeface="Arial-BoldMT" pitchFamily="32" charset="0"/>
              </a:rPr>
              <a:t>Ciudadana</a:t>
            </a:r>
            <a:r>
              <a:rPr lang="en-US" altLang="ca-ES" sz="800" dirty="0">
                <a:solidFill>
                  <a:srgbClr val="FFC000"/>
                </a:solidFill>
                <a:latin typeface="Arial-BoldMT" pitchFamily="32" charset="0"/>
              </a:rPr>
              <a:t> y </a:t>
            </a:r>
            <a:r>
              <a:rPr lang="en-US" altLang="ca-ES" sz="800" dirty="0" err="1">
                <a:solidFill>
                  <a:srgbClr val="FFC000"/>
                </a:solidFill>
                <a:latin typeface="Arial-BoldMT" pitchFamily="32" charset="0"/>
              </a:rPr>
              <a:t>Difusión</a:t>
            </a:r>
            <a:r>
              <a:rPr lang="en-US" altLang="ca-ES" sz="800" dirty="0">
                <a:solidFill>
                  <a:srgbClr val="FFC000"/>
                </a:solidFill>
                <a:latin typeface="Arial-BoldMT" pitchFamily="32" charset="0"/>
              </a:rPr>
              <a:t>. </a:t>
            </a:r>
            <a:r>
              <a:rPr lang="en-US" altLang="ca-ES" sz="800" dirty="0" err="1">
                <a:solidFill>
                  <a:srgbClr val="FFC000"/>
                </a:solidFill>
                <a:latin typeface="ArialMT" pitchFamily="32" charset="0"/>
              </a:rPr>
              <a:t>Febrero</a:t>
            </a:r>
            <a:r>
              <a:rPr lang="en-US" altLang="ca-ES" sz="800" dirty="0">
                <a:solidFill>
                  <a:srgbClr val="FFC000"/>
                </a:solidFill>
                <a:latin typeface="ArialMT" pitchFamily="32" charset="0"/>
              </a:rPr>
              <a:t> de 2011</a:t>
            </a: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5"/>
            <a:ext cx="1967136"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RECURSOS</a:t>
            </a: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p>
          <a:p>
            <a:pPr eaLnBrk="1">
              <a:spcAft>
                <a:spcPct val="0"/>
              </a:spcAft>
              <a:buClrTx/>
              <a:buFontTx/>
              <a:buNone/>
            </a:pPr>
            <a:endParaRPr lang="es-ES" altLang="ca-ES" sz="20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8" name="Rounded Rectangle 7"/>
          <p:cNvSpPr/>
          <p:nvPr/>
        </p:nvSpPr>
        <p:spPr>
          <a:xfrm>
            <a:off x="467544" y="942241"/>
            <a:ext cx="3168352" cy="27363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Herramientas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Kepler</a:t>
            </a: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MapBox</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GitHub</a:t>
            </a: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Leaflet</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Cesium</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QGIS</a:t>
            </a:r>
          </a:p>
        </p:txBody>
      </p:sp>
      <p:sp>
        <p:nvSpPr>
          <p:cNvPr id="9" name="Rounded Rectangle 8"/>
          <p:cNvSpPr/>
          <p:nvPr/>
        </p:nvSpPr>
        <p:spPr>
          <a:xfrm>
            <a:off x="4763549" y="1451166"/>
            <a:ext cx="3168352" cy="22322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Lenguajes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JavaScript</a:t>
            </a: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CSS</a:t>
            </a: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HTML</a:t>
            </a:r>
          </a:p>
        </p:txBody>
      </p:sp>
      <p:sp>
        <p:nvSpPr>
          <p:cNvPr id="10" name="Rounded Rectangle 9"/>
          <p:cNvSpPr/>
          <p:nvPr/>
        </p:nvSpPr>
        <p:spPr>
          <a:xfrm>
            <a:off x="2699792" y="4077072"/>
            <a:ext cx="3168352" cy="20162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Conceptos</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GeoJson</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Pirámides (tiles)</a:t>
            </a: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WebGL</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Vector tiles</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12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a:spcBef>
                <a:spcPts val="400"/>
              </a:spcBef>
              <a:buClrTx/>
              <a:buFontTx/>
              <a:buNone/>
            </a:pPr>
            <a:r>
              <a:rPr lang="es-E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Modelo Kundra.</a:t>
            </a: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 Pone el foco en liberar conjuntos de datos, </a:t>
            </a:r>
            <a:b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b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spcBef>
                <a:spcPts val="400"/>
              </a:spcBef>
              <a:buClrTx/>
              <a:buFontTx/>
              <a:buNone/>
            </a:pP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Modelo </a:t>
            </a:r>
            <a:r>
              <a:rPr lang="es-E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Berners</a:t>
            </a: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-Lee.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Hace un esfuerzo adicional por contribuir a la generación de </a:t>
            </a:r>
            <a:r>
              <a:rPr lang="es-ES" altLang="ca-ES"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sz="2000" i="1"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ctr" eaLnBrk="1">
              <a:lnSpc>
                <a:spcPct val="100000"/>
              </a:lnSpc>
              <a:buClrTx/>
              <a:buFontTx/>
              <a:buNone/>
            </a:pPr>
            <a:r>
              <a:rPr lang="en-U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Open data: Modelos</a:t>
            </a:r>
          </a:p>
        </p:txBody>
      </p:sp>
      <p:sp>
        <p:nvSpPr>
          <p:cNvPr id="7" name="TextBox 6"/>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hangingPunct="1">
              <a:buClrTx/>
              <a:buFontTx/>
              <a:buNone/>
            </a:pPr>
            <a:r>
              <a:rPr lang="es-ES" altLang="ca-ES" sz="1000">
                <a:solidFill>
                  <a:srgbClr val="000000"/>
                </a:solidFil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a:t>
            </a:r>
            <a:r>
              <a:rPr lang="ca-ES" b="1" i="1" dirty="0" err="1">
                <a:latin typeface="Tahoma" panose="020B0604030504040204" pitchFamily="34" charset="0"/>
                <a:ea typeface="Tahoma" panose="020B0604030504040204" pitchFamily="34" charset="0"/>
                <a:cs typeface="Tahoma" panose="020B0604030504040204" pitchFamily="34" charset="0"/>
              </a:rPr>
              <a:t>OpenData</a:t>
            </a:r>
            <a:endParaRPr lang="ca-ES" b="1" i="1"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http://www.data.gov/</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http://dadesobertes.gencat.cat/ca/</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http://datos.gob.es/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17773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5005216"/>
          </a:xfrm>
          <a:prstGeom prst="rect">
            <a:avLst/>
          </a:prstGeom>
        </p:spPr>
        <p:txBody>
          <a:bodyPr wrap="square">
            <a:spAutoFit/>
          </a:bodyPr>
          <a:lstStyle/>
          <a:p>
            <a:pPr algn="just">
              <a:lnSpc>
                <a:spcPct val="160000"/>
              </a:lnSpc>
              <a:spcBef>
                <a:spcPts val="300"/>
              </a:spcBef>
              <a:spcAft>
                <a:spcPts val="750"/>
              </a:spcAft>
            </a:pPr>
            <a:r>
              <a:rPr lang="ca-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T. Berners-Lee (2006) </a:t>
            </a:r>
          </a:p>
          <a:p>
            <a:pPr algn="just">
              <a:lnSpc>
                <a:spcPct val="160000"/>
              </a:lnSpc>
              <a:spcBef>
                <a:spcPts val="300"/>
              </a:spcBef>
              <a:spcAft>
                <a:spcPts val="750"/>
              </a:spcAft>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Define los “principios básicos de </a:t>
            </a: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a:p>
            <a:pPr lvl="1"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60000"/>
              </a:lnSpc>
              <a:spcBef>
                <a:spcPts val="300"/>
              </a:spcBef>
              <a:spcAft>
                <a:spcPts val="750"/>
              </a:spcAft>
              <a:buFont typeface="Arial" panose="020B0604020202020204" pitchFamily="34" charset="0"/>
              <a:buChar char="•"/>
            </a:pP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 hace referencia a (técnica) como publicar</a:t>
            </a:r>
          </a:p>
          <a:p>
            <a:pPr marL="342900" indent="-342900" algn="just">
              <a:lnSpc>
                <a:spcPct val="160000"/>
              </a:lnSpc>
              <a:spcBef>
                <a:spcPts val="300"/>
              </a:spcBef>
              <a:spcAft>
                <a:spcPts val="750"/>
              </a:spcAft>
              <a:buClr>
                <a:srgbClr val="FFFFFF"/>
              </a:buClr>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datos utilizando la WEB</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Web de los datos  vs  Web de los documentos(tradicional)</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La Web como una base de datos</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4145599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lnSpc>
                <a:spcPct val="160000"/>
              </a:lnSpc>
              <a:spcBef>
                <a:spcPts val="300"/>
              </a:spcBef>
              <a:spcAft>
                <a:spcPts val="750"/>
              </a:spcAft>
              <a:buClrTx/>
              <a:buFontTx/>
              <a:buNone/>
            </a:pPr>
            <a:r>
              <a:rPr lang="ca-ES" altLang="ca-ES" sz="1100" dirty="0">
                <a:solidFill>
                  <a:srgbClr val="CCCCFF"/>
                </a:solidFil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Principios básicos de </a:t>
            </a:r>
            <a:r>
              <a:rPr lang="es-ES" altLang="es-ES" sz="2300" b="1" kern="0" dirty="0" err="1">
                <a:solidFill>
                  <a:srgbClr val="FFC000"/>
                </a:solidFill>
                <a:latin typeface="Raleway"/>
                <a:sym typeface="Arial"/>
              </a:rPr>
              <a:t>Linked</a:t>
            </a:r>
            <a:r>
              <a:rPr lang="es-ES" altLang="es-ES" sz="2300" b="1" kern="0" dirty="0">
                <a:solidFill>
                  <a:srgbClr val="FFC000"/>
                </a:solidFill>
                <a:latin typeface="Raleway"/>
                <a:sym typeface="Arial"/>
              </a:rPr>
              <a:t> Data</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Ejemplo SPQRL</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lvl="0">
              <a:buClr>
                <a:schemeClr val="dk1"/>
              </a:buClr>
              <a:buSzPct val="25000"/>
            </a:pPr>
            <a:r>
              <a:rPr lang="es-ES" b="1" dirty="0">
                <a:solidFill>
                  <a:srgbClr val="FFC000"/>
                </a:solidFill>
                <a:latin typeface="Raleway"/>
                <a:ea typeface="Raleway"/>
                <a:cs typeface="Raleway"/>
                <a:sym typeface="Raleway"/>
                <a:hlinkClick r:id="rId2"/>
              </a:rPr>
              <a:t>http://dbpedia.org/snorql/?query=SELECT+%3Fname+%3Fbirth++%3Fperson+WHERE+%7B++++++%3Fperson+dbo%3AbirthPlace+%3ABarcelona+.++++++%3Fperson+dbo%3AbirthDate+%3Fbirth+.++++++%3Fperson+foaf%3Aname+%3Fname+.++++++%3Fperson+dbo%3AbirthDate+%3Fbirth+.++++++FILTER+%28%3Fbirth+%3E+%221960-01-01%22%5E%5Exsd%3Adate%29+.+%7D+ORDER+BY+%3Fname</a:t>
            </a:r>
            <a:endParaRPr lang="es-ES" b="1"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i="0" u="none" strike="noStrike" cap="none" dirty="0">
                <a:solidFill>
                  <a:srgbClr val="FFC000"/>
                </a:solidFill>
                <a:latin typeface="Raleway"/>
                <a:ea typeface="Raleway"/>
                <a:cs typeface="Raleway"/>
                <a:sym typeface="Raleway"/>
              </a:rPr>
              <a:t>Todas la personas nacidas después de 1960 que están en la </a:t>
            </a:r>
            <a:r>
              <a:rPr lang="es-ES" sz="2800" b="1" i="0" u="none" strike="noStrike" cap="none" dirty="0" err="1">
                <a:solidFill>
                  <a:srgbClr val="FFC000"/>
                </a:solidFill>
                <a:latin typeface="Raleway"/>
                <a:ea typeface="Raleway"/>
                <a:cs typeface="Raleway"/>
                <a:sym typeface="Raleway"/>
              </a:rPr>
              <a:t>Wikipédia</a:t>
            </a: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1226615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solidFill>
                  <a:srgbClr val="FFC000"/>
                </a:solidFil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r>
              <a:rPr lang="es-ES" dirty="0">
                <a:hlinkClick r:id="rId3"/>
              </a:rPr>
              <a:t>http://lod-cloud.net/</a:t>
            </a:r>
            <a:endParaRPr lang="es-ES" dirty="0"/>
          </a:p>
          <a:p>
            <a:endParaRPr lang="es-ES" dirty="0"/>
          </a:p>
        </p:txBody>
      </p:sp>
    </p:spTree>
    <p:extLst>
      <p:ext uri="{BB962C8B-B14F-4D97-AF65-F5344CB8AC3E}">
        <p14:creationId xmlns:p14="http://schemas.microsoft.com/office/powerpoint/2010/main" val="66260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80728"/>
            <a:ext cx="7560840" cy="472181"/>
          </a:xfrm>
          <a:prstGeom prst="rect">
            <a:avLst/>
          </a:prstGeom>
        </p:spPr>
        <p:txBody>
          <a:bodyPr wrap="square">
            <a:spAutoFit/>
          </a:bodyPr>
          <a:lstStyle/>
          <a:p>
            <a:pPr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65998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a:t>
            </a:r>
          </a:p>
        </p:txBody>
      </p:sp>
      <p:sp>
        <p:nvSpPr>
          <p:cNvPr id="4" name="CuadroTexto 3"/>
          <p:cNvSpPr txBox="1"/>
          <p:nvPr/>
        </p:nvSpPr>
        <p:spPr>
          <a:xfrm>
            <a:off x="971600" y="1469280"/>
            <a:ext cx="4867038" cy="523220"/>
          </a:xfrm>
          <a:prstGeom prst="rect">
            <a:avLst/>
          </a:prstGeom>
          <a:noFill/>
        </p:spPr>
        <p:txBody>
          <a:bodyPr wrap="none" rtlCol="0">
            <a:spAutoFit/>
          </a:bodyPr>
          <a:lstStyle/>
          <a:p>
            <a:r>
              <a:rPr lang="ca-ES" sz="2800" dirty="0" err="1">
                <a:solidFill>
                  <a:srgbClr val="FFC000"/>
                </a:solidFill>
              </a:rPr>
              <a:t>Socrata</a:t>
            </a:r>
            <a:r>
              <a:rPr lang="ca-ES" sz="2800" dirty="0">
                <a:solidFill>
                  <a:srgbClr val="FFC000"/>
                </a:solidFill>
              </a:rPr>
              <a:t> : https://socrata.com/</a:t>
            </a:r>
            <a:endParaRPr lang="en-US" sz="2800" dirty="0">
              <a:solidFill>
                <a:srgbClr val="FFC000"/>
              </a:solidFill>
            </a:endParaRPr>
          </a:p>
        </p:txBody>
      </p:sp>
      <p:sp>
        <p:nvSpPr>
          <p:cNvPr id="5" name="CuadroTexto 4"/>
          <p:cNvSpPr txBox="1"/>
          <p:nvPr/>
        </p:nvSpPr>
        <p:spPr>
          <a:xfrm>
            <a:off x="971600" y="2621408"/>
            <a:ext cx="4078361" cy="523220"/>
          </a:xfrm>
          <a:prstGeom prst="rect">
            <a:avLst/>
          </a:prstGeom>
          <a:noFill/>
        </p:spPr>
        <p:txBody>
          <a:bodyPr wrap="none" rtlCol="0">
            <a:spAutoFit/>
          </a:bodyPr>
          <a:lstStyle/>
          <a:p>
            <a:r>
              <a:rPr lang="ca-ES" sz="2800" dirty="0">
                <a:solidFill>
                  <a:srgbClr val="FFC000"/>
                </a:solidFill>
              </a:rPr>
              <a:t>CKAN: http://ckan.org/</a:t>
            </a:r>
            <a:endParaRPr lang="en-US" sz="2800" dirty="0">
              <a:solidFill>
                <a:srgbClr val="FFC000"/>
              </a:solidFill>
            </a:endParaRPr>
          </a:p>
        </p:txBody>
      </p:sp>
      <p:sp>
        <p:nvSpPr>
          <p:cNvPr id="6" name="CuadroTexto 5"/>
          <p:cNvSpPr txBox="1"/>
          <p:nvPr/>
        </p:nvSpPr>
        <p:spPr>
          <a:xfrm>
            <a:off x="948011" y="4005064"/>
            <a:ext cx="7225824" cy="523220"/>
          </a:xfrm>
          <a:prstGeom prst="rect">
            <a:avLst/>
          </a:prstGeom>
          <a:noFill/>
        </p:spPr>
        <p:txBody>
          <a:bodyPr wrap="none" rtlCol="0">
            <a:spAutoFit/>
          </a:bodyPr>
          <a:lstStyle/>
          <a:p>
            <a:r>
              <a:rPr lang="ca-ES" sz="2800" dirty="0" err="1">
                <a:solidFill>
                  <a:srgbClr val="FFC000"/>
                </a:solidFill>
              </a:rPr>
              <a:t>OpenDataSoft</a:t>
            </a:r>
            <a:r>
              <a:rPr lang="ca-ES" sz="2800" dirty="0">
                <a:solidFill>
                  <a:srgbClr val="FFC000"/>
                </a:solidFill>
              </a:rPr>
              <a:t>: https://www.opendatasoft.es/</a:t>
            </a:r>
            <a:endParaRPr lang="en-US" sz="2800" dirty="0">
              <a:solidFill>
                <a:srgbClr val="FFC000"/>
              </a:solidFill>
            </a:endParaRPr>
          </a:p>
        </p:txBody>
      </p:sp>
    </p:spTree>
    <p:extLst>
      <p:ext uri="{BB962C8B-B14F-4D97-AF65-F5344CB8AC3E}">
        <p14:creationId xmlns:p14="http://schemas.microsoft.com/office/powerpoint/2010/main" val="341598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5"/>
            <a:ext cx="7488832" cy="5632311"/>
          </a:xfrm>
          <a:prstGeom prst="rect">
            <a:avLst/>
          </a:prstGeom>
        </p:spPr>
        <p:txBody>
          <a:bodyPr wrap="square">
            <a:spAutoFit/>
          </a:bodyPr>
          <a:lstStyle/>
          <a:p>
            <a:pPr>
              <a:spcAft>
                <a:spcPct val="0"/>
              </a:spcAft>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RESULTADOS</a:t>
            </a: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Conocimiento y práctica de lenguajes de programación.</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Capacidad  para definir funcionalidades de una aplicación SIG y publicación Web.</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Capacidad  de análisis y síntesis de problemas vinculados con la publicación de datos.</a:t>
            </a:r>
          </a:p>
          <a:p>
            <a:pPr>
              <a:spcAft>
                <a:spcPct val="0"/>
              </a:spcAft>
              <a:buSzPct val="45000"/>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Habilidad en la utilización de servidores de mapas libres y clientes Web.</a:t>
            </a:r>
          </a:p>
          <a:p>
            <a:pPr>
              <a:spcAft>
                <a:spcPct val="0"/>
              </a:spcAft>
              <a:buSzPct val="45000"/>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pPr>
              <a:spcAft>
                <a:spcPct val="0"/>
              </a:spcAft>
              <a:buSzPct val="45000"/>
              <a:buFont typeface="Wingdings" charset="2"/>
              <a:buChar char=""/>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Conocimientos genéricos sobre tecnologías de interoperabilidad, estándares y  formatos.</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4208" y="332655"/>
            <a:ext cx="1636912" cy="122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451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263829" y="374791"/>
            <a:ext cx="753924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 (APIS)</a:t>
            </a:r>
          </a:p>
        </p:txBody>
      </p:sp>
      <p:sp>
        <p:nvSpPr>
          <p:cNvPr id="2" name="Rectángulo 1"/>
          <p:cNvSpPr/>
          <p:nvPr/>
        </p:nvSpPr>
        <p:spPr>
          <a:xfrm>
            <a:off x="683568" y="1484784"/>
            <a:ext cx="6912768" cy="2862322"/>
          </a:xfrm>
          <a:prstGeom prst="rect">
            <a:avLst/>
          </a:prstGeom>
        </p:spPr>
        <p:txBody>
          <a:bodyPr wrap="square">
            <a:spAutoFit/>
          </a:bodyPr>
          <a:lstStyle/>
          <a:p>
            <a:r>
              <a:rPr lang="en-US" dirty="0">
                <a:solidFill>
                  <a:srgbClr val="FFC000"/>
                </a:solidFill>
                <a:hlinkClick r:id="rId2"/>
              </a:rPr>
              <a:t>https://public.opendatasoft.com/explore/?sort=modified</a:t>
            </a:r>
            <a:endParaRPr lang="en-US" dirty="0">
              <a:solidFill>
                <a:srgbClr val="FFC000"/>
              </a:solidFill>
            </a:endParaRPr>
          </a:p>
          <a:p>
            <a:endParaRPr lang="en-US" dirty="0">
              <a:solidFill>
                <a:srgbClr val="FFC000"/>
              </a:solidFill>
            </a:endParaRPr>
          </a:p>
          <a:p>
            <a:r>
              <a:rPr lang="en-US" dirty="0">
                <a:solidFill>
                  <a:srgbClr val="FFC000"/>
                </a:solidFill>
                <a:hlinkClick r:id="rId3"/>
              </a:rPr>
              <a:t>https://www.opendatanetwork.com/</a:t>
            </a:r>
            <a:endParaRPr lang="en-US" dirty="0">
              <a:solidFill>
                <a:srgbClr val="FFC000"/>
              </a:solidFill>
            </a:endParaRPr>
          </a:p>
          <a:p>
            <a:endParaRPr lang="ca-ES" dirty="0">
              <a:solidFill>
                <a:srgbClr val="FFC000"/>
              </a:solidFill>
            </a:endParaRPr>
          </a:p>
          <a:p>
            <a:r>
              <a:rPr lang="ca-ES" dirty="0">
                <a:solidFill>
                  <a:srgbClr val="FFC000"/>
                </a:solidFill>
                <a:hlinkClick r:id="rId4"/>
              </a:rPr>
              <a:t>https://dev.socrata.com/consumers/getting-started.html</a:t>
            </a:r>
            <a:endParaRPr lang="ca-ES" dirty="0">
              <a:solidFill>
                <a:srgbClr val="FFC000"/>
              </a:solidFill>
            </a:endParaRPr>
          </a:p>
          <a:p>
            <a:endParaRPr lang="ca-ES" dirty="0">
              <a:solidFill>
                <a:srgbClr val="FFC000"/>
              </a:solidFill>
            </a:endParaRPr>
          </a:p>
          <a:p>
            <a:endParaRPr lang="ca-ES" dirty="0">
              <a:solidFill>
                <a:srgbClr val="FFC000"/>
              </a:solidFill>
            </a:endParaRPr>
          </a:p>
          <a:p>
            <a:r>
              <a:rPr lang="en-US" dirty="0">
                <a:solidFill>
                  <a:srgbClr val="FFC000"/>
                </a:solidFill>
                <a:hlinkClick r:id="rId5"/>
              </a:rPr>
              <a:t>https://dev.socrata.com/foundry/finances.worldbank.org/45tv-a6qy</a:t>
            </a:r>
            <a:endParaRPr lang="en-US" dirty="0">
              <a:solidFill>
                <a:srgbClr val="FFC000"/>
              </a:solidFill>
            </a:endParaRPr>
          </a:p>
          <a:p>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298608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1340768"/>
            <a:ext cx="4572000" cy="4247317"/>
          </a:xfrm>
          <a:prstGeom prst="rect">
            <a:avLst/>
          </a:prstGeom>
        </p:spPr>
        <p:txBody>
          <a:bodyPr>
            <a:spAutoFit/>
          </a:bodyPr>
          <a:lstStyle/>
          <a:p>
            <a:r>
              <a:rPr lang="es-ES_tradnl" dirty="0" err="1">
                <a:solidFill>
                  <a:srgbClr val="FFC000"/>
                </a:solidFill>
              </a:rPr>
              <a:t>OpenStreetMap</a:t>
            </a:r>
            <a:r>
              <a:rPr lang="es-ES_tradnl" dirty="0">
                <a:solidFill>
                  <a:srgbClr val="FFC000"/>
                </a:solidFill>
              </a:rPr>
              <a:t> empezó en 2004 el Reino Unido en respuesta a las duras restricciones de copyright del </a:t>
            </a:r>
            <a:r>
              <a:rPr lang="es-ES_tradnl" dirty="0" err="1">
                <a:solidFill>
                  <a:srgbClr val="FFC000"/>
                </a:solidFill>
              </a:rPr>
              <a:t>Ordnance</a:t>
            </a:r>
            <a:r>
              <a:rPr lang="es-ES_tradnl" dirty="0">
                <a:solidFill>
                  <a:srgbClr val="FFC000"/>
                </a:solidFill>
              </a:rPr>
              <a:t> </a:t>
            </a:r>
            <a:r>
              <a:rPr lang="es-ES_tradnl" dirty="0" err="1">
                <a:solidFill>
                  <a:srgbClr val="FFC000"/>
                </a:solidFill>
              </a:rPr>
              <a:t>Survey</a:t>
            </a:r>
            <a:r>
              <a:rPr lang="es-ES_tradnl" dirty="0">
                <a:solidFill>
                  <a:srgbClr val="FFC000"/>
                </a:solidFill>
              </a:rPr>
              <a:t>.</a:t>
            </a:r>
          </a:p>
          <a:p>
            <a:endParaRPr lang="es-ES_tradnl" dirty="0">
              <a:solidFill>
                <a:srgbClr val="FFC000"/>
              </a:solidFill>
            </a:endParaRPr>
          </a:p>
          <a:p>
            <a:r>
              <a:rPr lang="es-ES_tradnl" dirty="0">
                <a:solidFill>
                  <a:srgbClr val="FFC000"/>
                </a:solidFill>
              </a:rPr>
              <a:t>Es un proyecto colaborativo para crear mapas libres y editables.</a:t>
            </a:r>
          </a:p>
          <a:p>
            <a:endParaRPr lang="es-ES_tradnl" dirty="0">
              <a:solidFill>
                <a:srgbClr val="FFC000"/>
              </a:solidFill>
            </a:endParaRPr>
          </a:p>
          <a:p>
            <a:r>
              <a:rPr lang="es-ES_tradnl" dirty="0">
                <a:solidFill>
                  <a:srgbClr val="FFC000"/>
                </a:solidFill>
              </a:rPr>
              <a:t>Los mapas se crean utilizando información geográfica capturada con dispositivos GPS móviles, </a:t>
            </a:r>
            <a:r>
              <a:rPr lang="es-ES_tradnl" dirty="0" err="1">
                <a:solidFill>
                  <a:srgbClr val="FFC000"/>
                </a:solidFill>
              </a:rPr>
              <a:t>ortofotografías</a:t>
            </a:r>
            <a:r>
              <a:rPr lang="es-ES_tradnl" dirty="0">
                <a:solidFill>
                  <a:srgbClr val="FFC000"/>
                </a:solidFill>
              </a:rPr>
              <a:t> y otras fuentes libres. Esta cartografía, tanto las imágenes creadas como los datos vectoriales almacenados en su base de datos, se distribuye bajo licencia abierta Licencia Abierta de Bases de Datos (en inglés </a:t>
            </a:r>
            <a:r>
              <a:rPr lang="es-ES_tradnl" dirty="0" err="1">
                <a:solidFill>
                  <a:srgbClr val="FFC000"/>
                </a:solidFill>
              </a:rPr>
              <a:t>ODbL</a:t>
            </a:r>
            <a:r>
              <a:rPr lang="es-ES_tradnl" dirty="0">
                <a:solidFill>
                  <a:srgbClr val="FFC000"/>
                </a:solidFill>
              </a:rPr>
              <a:t>).(</a:t>
            </a:r>
            <a:r>
              <a:rPr lang="es-ES_tradnl" dirty="0" err="1">
                <a:solidFill>
                  <a:srgbClr val="FFC000"/>
                </a:solidFill>
              </a:rPr>
              <a:t>wikipedia</a:t>
            </a:r>
            <a:r>
              <a:rPr lang="es-ES_tradnl" dirty="0">
                <a:solidFill>
                  <a:srgbClr val="FFC000"/>
                </a:solidFill>
              </a:rPr>
              <a:t>)</a:t>
            </a:r>
          </a:p>
        </p:txBody>
      </p:sp>
      <p:sp>
        <p:nvSpPr>
          <p:cNvPr id="4" name="Rectangle 3"/>
          <p:cNvSpPr/>
          <p:nvPr/>
        </p:nvSpPr>
        <p:spPr>
          <a:xfrm>
            <a:off x="5547648" y="4725144"/>
            <a:ext cx="3328475" cy="369332"/>
          </a:xfrm>
          <a:prstGeom prst="rect">
            <a:avLst/>
          </a:prstGeom>
        </p:spPr>
        <p:txBody>
          <a:bodyPr wrap="none">
            <a:spAutoFit/>
          </a:bodyPr>
          <a:lstStyle/>
          <a:p>
            <a:r>
              <a:rPr lang="es-ES_tradnl" dirty="0">
                <a:solidFill>
                  <a:srgbClr val="FFC000"/>
                </a:solidFil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792046" cy="369332"/>
          </a:xfrm>
          <a:prstGeom prst="rect">
            <a:avLst/>
          </a:prstGeom>
        </p:spPr>
        <p:txBody>
          <a:bodyPr wrap="none">
            <a:spAutoFit/>
          </a:bodyPr>
          <a:lstStyle/>
          <a:p>
            <a:r>
              <a:rPr lang="es-ES" b="1" dirty="0"/>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r>
              <a:rPr lang="es-ES_tradnl" dirty="0"/>
              <a:t>antes</a:t>
            </a:r>
          </a:p>
        </p:txBody>
      </p:sp>
      <p:sp>
        <p:nvSpPr>
          <p:cNvPr id="7" name="TextBox 6"/>
          <p:cNvSpPr txBox="1"/>
          <p:nvPr/>
        </p:nvSpPr>
        <p:spPr>
          <a:xfrm>
            <a:off x="6034123" y="5898030"/>
            <a:ext cx="960519" cy="369332"/>
          </a:xfrm>
          <a:prstGeom prst="rect">
            <a:avLst/>
          </a:prstGeom>
          <a:noFill/>
        </p:spPr>
        <p:txBody>
          <a:bodyPr wrap="none" rtlCol="0">
            <a:spAutoFit/>
          </a:bodyPr>
          <a:lstStyle/>
          <a:p>
            <a:r>
              <a:rPr lang="es-ES_tradnl" dirty="0"/>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84972" y="1340768"/>
            <a:ext cx="8424936" cy="4247317"/>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Cualquier dato de OSM puede ser descargado y reutilizado</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Cobertura mundial</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Muchas empresas  han creado un modelo de negocio basado en estos datos.</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Modelo de datos flexible</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Los </a:t>
            </a:r>
            <a:r>
              <a:rPr lang="es-ES_tradnl" b="1" dirty="0">
                <a:latin typeface="Tahoma" panose="020B0604030504040204" pitchFamily="34" charset="0"/>
                <a:ea typeface="Tahoma" panose="020B0604030504040204" pitchFamily="34" charset="0"/>
                <a:cs typeface="Tahoma" panose="020B0604030504040204" pitchFamily="34" charset="0"/>
              </a:rPr>
              <a:t>nodos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nodes</a:t>
            </a:r>
            <a:r>
              <a:rPr lang="es-ES_tradnl" dirty="0">
                <a:latin typeface="Tahoma" panose="020B0604030504040204" pitchFamily="34" charset="0"/>
                <a:ea typeface="Tahoma" panose="020B0604030504040204" pitchFamily="34" charset="0"/>
                <a:cs typeface="Tahoma" panose="020B0604030504040204" pitchFamily="34" charset="0"/>
              </a:rPr>
              <a:t>). Son puntos que recogen una posición geográfica dada.</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vías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ways</a:t>
            </a:r>
            <a:r>
              <a:rPr lang="es-ES_tradnl" dirty="0">
                <a:latin typeface="Tahoma" panose="020B0604030504040204" pitchFamily="34" charset="0"/>
                <a:ea typeface="Tahoma" panose="020B0604030504040204" pitchFamily="34" charset="0"/>
                <a:cs typeface="Tahoma" panose="020B0604030504040204" pitchFamily="34" charset="0"/>
              </a:rPr>
              <a:t>). Son una lista ordenada de nodos que representa una </a:t>
            </a:r>
            <a:r>
              <a:rPr lang="es-ES_tradnl" dirty="0" err="1">
                <a:latin typeface="Tahoma" panose="020B0604030504040204" pitchFamily="34" charset="0"/>
                <a:ea typeface="Tahoma" panose="020B0604030504040204" pitchFamily="34" charset="0"/>
                <a:cs typeface="Tahoma" panose="020B0604030504040204" pitchFamily="34" charset="0"/>
              </a:rPr>
              <a:t>linia</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opoligono</a:t>
            </a:r>
            <a:r>
              <a:rPr lang="es-ES_tradnl" dirty="0">
                <a:latin typeface="Tahoma" panose="020B0604030504040204" pitchFamily="34" charset="0"/>
                <a:ea typeface="Tahoma" panose="020B0604030504040204" pitchFamily="34" charset="0"/>
                <a:cs typeface="Tahoma" panose="020B0604030504040204" pitchFamily="34" charset="0"/>
              </a:rPr>
              <a:t>(cuando una </a:t>
            </a:r>
            <a:r>
              <a:rPr lang="es-ES_tradnl" dirty="0" err="1">
                <a:latin typeface="Tahoma" panose="020B0604030504040204" pitchFamily="34" charset="0"/>
                <a:ea typeface="Tahoma" panose="020B0604030504040204" pitchFamily="34" charset="0"/>
                <a:cs typeface="Tahoma" panose="020B0604030504040204" pitchFamily="34" charset="0"/>
              </a:rPr>
              <a:t>polilínea</a:t>
            </a:r>
            <a:r>
              <a:rPr lang="es-ES_tradnl" dirty="0">
                <a:latin typeface="Tahoma" panose="020B0604030504040204" pitchFamily="34" charset="0"/>
                <a:ea typeface="Tahoma" panose="020B0604030504040204" pitchFamily="34" charset="0"/>
                <a:cs typeface="Tahoma" panose="020B0604030504040204" pitchFamily="34" charset="0"/>
              </a:rPr>
              <a:t> empieza y finaliza en el mismo punto).</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relaciones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relations</a:t>
            </a:r>
            <a:r>
              <a:rPr lang="es-ES_tradnl" dirty="0">
                <a:latin typeface="Tahoma" panose="020B0604030504040204" pitchFamily="34" charset="0"/>
                <a:ea typeface="Tahoma" panose="020B0604030504040204" pitchFamily="34" charset="0"/>
                <a:cs typeface="Tahoma" panose="020B0604030504040204" pitchFamily="34" charset="0"/>
              </a:rPr>
              <a:t>). Son grupos de nodos, vías y otras relaciones a las que se pueden asignar determinadas propiedades comunes. </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etiquetas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tags</a:t>
            </a:r>
            <a:r>
              <a:rPr lang="es-ES_tradnl" dirty="0">
                <a:latin typeface="Tahoma" panose="020B0604030504040204" pitchFamily="34" charset="0"/>
                <a:ea typeface="Tahoma" panose="020B0604030504040204" pitchFamily="34" charset="0"/>
                <a:cs typeface="Tahoma" panose="020B0604030504040204" pitchFamily="34" charset="0"/>
              </a:rPr>
              <a:t>). Se pueden asignar a nodos, caminos o relaciones y constan de una clave (</a:t>
            </a:r>
            <a:r>
              <a:rPr lang="es-ES_tradnl" i="1" dirty="0" err="1">
                <a:latin typeface="Tahoma" panose="020B0604030504040204" pitchFamily="34" charset="0"/>
                <a:ea typeface="Tahoma" panose="020B0604030504040204" pitchFamily="34" charset="0"/>
                <a:cs typeface="Tahoma" panose="020B0604030504040204" pitchFamily="34" charset="0"/>
              </a:rPr>
              <a:t>key</a:t>
            </a:r>
            <a:r>
              <a:rPr lang="es-ES_tradnl" dirty="0">
                <a:latin typeface="Tahoma" panose="020B0604030504040204" pitchFamily="34" charset="0"/>
                <a:ea typeface="Tahoma" panose="020B0604030504040204" pitchFamily="34" charset="0"/>
                <a:cs typeface="Tahoma" panose="020B0604030504040204" pitchFamily="34" charset="0"/>
              </a:rPr>
              <a:t>) y de un valor (</a:t>
            </a:r>
            <a:r>
              <a:rPr lang="es-ES_tradnl" i="1" dirty="0" err="1">
                <a:latin typeface="Tahoma" panose="020B0604030504040204" pitchFamily="34" charset="0"/>
                <a:ea typeface="Tahoma" panose="020B0604030504040204" pitchFamily="34" charset="0"/>
                <a:cs typeface="Tahoma" panose="020B0604030504040204" pitchFamily="34" charset="0"/>
              </a:rPr>
              <a:t>value</a:t>
            </a:r>
            <a:r>
              <a:rPr lang="es-ES_tradnl" dirty="0">
                <a:latin typeface="Tahoma" panose="020B0604030504040204" pitchFamily="34" charset="0"/>
                <a:ea typeface="Tahoma" panose="020B0604030504040204" pitchFamily="34" charset="0"/>
                <a:cs typeface="Tahoma" panose="020B0604030504040204" pitchFamily="34" charset="0"/>
              </a:rPr>
              <a:t>). Por ejemplo: </a:t>
            </a:r>
            <a:r>
              <a:rPr lang="es-ES_tradnl" dirty="0" err="1">
                <a:latin typeface="Tahoma" panose="020B0604030504040204" pitchFamily="34" charset="0"/>
                <a:ea typeface="Tahoma" panose="020B0604030504040204" pitchFamily="34" charset="0"/>
                <a:cs typeface="Tahoma" panose="020B0604030504040204" pitchFamily="34" charset="0"/>
              </a:rPr>
              <a:t>highway</a:t>
            </a:r>
            <a:r>
              <a:rPr lang="es-ES_tradnl" dirty="0">
                <a:latin typeface="Tahoma" panose="020B0604030504040204" pitchFamily="34" charset="0"/>
                <a:ea typeface="Tahoma" panose="020B0604030504040204" pitchFamily="34" charset="0"/>
                <a:cs typeface="Tahoma" panose="020B0604030504040204" pitchFamily="34" charset="0"/>
              </a:rPr>
              <a:t>=</a:t>
            </a:r>
            <a:r>
              <a:rPr lang="es-ES_tradnl" dirty="0" err="1">
                <a:latin typeface="Tahoma" panose="020B0604030504040204" pitchFamily="34" charset="0"/>
                <a:ea typeface="Tahoma" panose="020B0604030504040204" pitchFamily="34" charset="0"/>
                <a:cs typeface="Tahoma" panose="020B0604030504040204" pitchFamily="34" charset="0"/>
              </a:rPr>
              <a:t>trunk</a:t>
            </a:r>
            <a:endParaRPr lang="es-ES_tradn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154064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La WEB (Geo) Programable</a:t>
            </a:r>
          </a:p>
        </p:txBody>
      </p:sp>
      <p:sp>
        <p:nvSpPr>
          <p:cNvPr id="3" name="Line Callout 3 2"/>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Librerías (API)</a:t>
            </a:r>
          </a:p>
          <a:p>
            <a:pPr algn="ctr"/>
            <a:r>
              <a:rPr lang="es-ES_tradnl" sz="1400" dirty="0">
                <a:solidFill>
                  <a:srgbClr val="FFC000"/>
                </a:solidFill>
              </a:rPr>
              <a:t>Geo servicios</a:t>
            </a:r>
          </a:p>
          <a:p>
            <a:pPr algn="ctr"/>
            <a:r>
              <a:rPr lang="es-ES_tradnl" sz="1400" dirty="0">
                <a:solidFill>
                  <a:srgbClr val="FFC000"/>
                </a:solidFill>
              </a:rPr>
              <a:t>Software</a:t>
            </a:r>
          </a:p>
        </p:txBody>
      </p:sp>
      <p:sp>
        <p:nvSpPr>
          <p:cNvPr id="4" name="TextBox 3"/>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4272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29" y="1124744"/>
            <a:ext cx="7406849" cy="738664"/>
          </a:xfrm>
          <a:prstGeom prst="rect">
            <a:avLst/>
          </a:prstGeom>
          <a:noFill/>
        </p:spPr>
        <p:txBody>
          <a:bodyPr wrap="square">
            <a:spAutoFit/>
          </a:bodyPr>
          <a:lstStyle/>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Conjunto heterogéneo de servicios en forma de API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Interface)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que pueden ser invocados vía HTTP . Cuando una aplicación utiliza varias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API's</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Es denominada como un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Mashup</a:t>
            </a:r>
            <a:endPar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Box 2"/>
          <p:cNvSpPr txBox="1">
            <a:spLocks noChangeArrowheads="1"/>
          </p:cNvSpPr>
          <p:nvPr/>
        </p:nvSpPr>
        <p:spPr bwMode="auto">
          <a:xfrm>
            <a:off x="179513" y="5929097"/>
            <a:ext cx="8964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*Interfaz de programación de aplicaciones o API (del inglés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Interface ) es el conjunto de funciones y procedimientos (o métodos , en la programación orientada a objetos ) que ofrece cierta biblioteca para ser utilizado por otro software como una capa de abstracción. Son usadas generalmente en las bibliotecas (también denominadas comúnmente "librerías"). Fuente: Wikipedia</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96065"/>
            <a:ext cx="33575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484233"/>
            <a:ext cx="36623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21648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
        <p:nvSpPr>
          <p:cNvPr id="3" name="Rectangle 2"/>
          <p:cNvSpPr/>
          <p:nvPr/>
        </p:nvSpPr>
        <p:spPr>
          <a:xfrm>
            <a:off x="2092275" y="5877272"/>
            <a:ext cx="4572000" cy="430887"/>
          </a:xfrm>
          <a:prstGeom prst="rect">
            <a:avLst/>
          </a:prstGeom>
        </p:spPr>
        <p:txBody>
          <a:bodyPr>
            <a:spAutoFit/>
          </a:bodyPr>
          <a:lstStyle/>
          <a:p>
            <a:r>
              <a:rPr lang="es-ES_tradnl" sz="1100" dirty="0">
                <a:latin typeface="Tahoma" panose="020B0604030504040204" pitchFamily="34" charset="0"/>
                <a:ea typeface="Tahoma" panose="020B0604030504040204" pitchFamily="34" charset="0"/>
                <a:cs typeface="Tahoma" panose="020B0604030504040204" pitchFamily="34" charset="0"/>
                <a:hlinkClick r:id="rId2"/>
              </a:rPr>
              <a:t>http://www.programmableweb.com/category/all/apis?category=19978</a:t>
            </a:r>
            <a:endParaRPr lang="es-ES_tradnl" sz="1100" dirty="0">
              <a:latin typeface="Tahoma" panose="020B0604030504040204" pitchFamily="34" charset="0"/>
              <a:ea typeface="Tahoma" panose="020B0604030504040204" pitchFamily="34" charset="0"/>
              <a:cs typeface="Tahoma" panose="020B0604030504040204" pitchFamily="34" charset="0"/>
            </a:endParaRPr>
          </a:p>
          <a:p>
            <a:endParaRPr lang="es-ES_tradnl" sz="1100" dirty="0">
              <a:latin typeface="Tahoma" panose="020B0604030504040204" pitchFamily="34" charset="0"/>
              <a:ea typeface="Tahoma" panose="020B0604030504040204" pitchFamily="34" charset="0"/>
              <a:cs typeface="Tahoma" panose="020B060403050404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80728"/>
            <a:ext cx="731866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297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0567" y="126876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Mapa y foto de referencia de todo el mundo</a:t>
            </a: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Geocodificación</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Routing</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Gazzeter</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Conexión a geo servicios de terceros</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Funciones SIG</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Integración de datos propios</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(Todo con JavaScript)</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1"/>
          <p:cNvSpPr txBox="1">
            <a:spLocks/>
          </p:cNvSpPr>
          <p:nvPr/>
        </p:nvSpPr>
        <p:spPr>
          <a:xfrm>
            <a:off x="1331640" y="397346"/>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1800" dirty="0">
                <a:latin typeface="Tahoma" panose="020B0604030504040204" pitchFamily="34" charset="0"/>
                <a:ea typeface="Tahoma" panose="020B0604030504040204" pitchFamily="34" charset="0"/>
                <a:cs typeface="Tahoma" panose="020B0604030504040204" pitchFamily="34" charset="0"/>
              </a:rPr>
              <a:t>Que ofrecen estas librerías</a:t>
            </a:r>
          </a:p>
        </p:txBody>
      </p:sp>
      <p:sp>
        <p:nvSpPr>
          <p:cNvPr id="4" name="TextBox 3"/>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 (Geo)</a:t>
            </a:r>
          </a:p>
        </p:txBody>
      </p:sp>
    </p:spTree>
    <p:extLst>
      <p:ext uri="{BB962C8B-B14F-4D97-AF65-F5344CB8AC3E}">
        <p14:creationId xmlns:p14="http://schemas.microsoft.com/office/powerpoint/2010/main" val="3799727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690688"/>
            <a:ext cx="7988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 Box 2"/>
          <p:cNvSpPr txBox="1">
            <a:spLocks noChangeArrowheads="1"/>
          </p:cNvSpPr>
          <p:nvPr/>
        </p:nvSpPr>
        <p:spPr bwMode="auto">
          <a:xfrm>
            <a:off x="1173163" y="6624638"/>
            <a:ext cx="2495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1000">
                <a:solidFill>
                  <a:srgbClr val="FFC000"/>
                </a:solidFill>
              </a:rPr>
              <a:t>Fuente:</a:t>
            </a:r>
            <a:r>
              <a:rPr lang="en-US" altLang="ca-ES" sz="1000">
                <a:solidFill>
                  <a:srgbClr val="FFC000"/>
                </a:solidFill>
              </a:rPr>
              <a:t>John Musser, ProgrammableWeb</a:t>
            </a:r>
          </a:p>
        </p:txBody>
      </p:sp>
      <p:sp>
        <p:nvSpPr>
          <p:cNvPr id="4" name="Text Box 3"/>
          <p:cNvSpPr txBox="1">
            <a:spLocks noChangeArrowheads="1"/>
          </p:cNvSpPr>
          <p:nvPr/>
        </p:nvSpPr>
        <p:spPr bwMode="auto">
          <a:xfrm>
            <a:off x="3007475" y="1146175"/>
            <a:ext cx="40624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4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b="1" dirty="0">
                <a:solidFill>
                  <a:srgbClr val="FFC000"/>
                </a:solidFill>
              </a:rPr>
              <a:t>Evolución número de </a:t>
            </a:r>
            <a:r>
              <a:rPr lang="es-ES" altLang="ca-ES" b="1" dirty="0" err="1">
                <a:solidFill>
                  <a:srgbClr val="FFC000"/>
                </a:solidFill>
              </a:rPr>
              <a:t>API,s</a:t>
            </a:r>
            <a:r>
              <a:rPr lang="es-ES" altLang="ca-ES" b="1" dirty="0">
                <a:solidFill>
                  <a:srgbClr val="FFC000"/>
                </a:solidFill>
              </a:rPr>
              <a:t> abiertas</a:t>
            </a:r>
          </a:p>
        </p:txBody>
      </p:sp>
      <p:sp>
        <p:nvSpPr>
          <p:cNvPr id="5" name="TextBox 4"/>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796180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242888"/>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n-US" altLang="ca-ES" dirty="0">
                <a:solidFill>
                  <a:schemeClr val="tx1"/>
                </a:solidFill>
              </a:rPr>
              <a:t>REST vs. SOAP:</a:t>
            </a:r>
          </a:p>
        </p:txBody>
      </p:sp>
      <p:sp>
        <p:nvSpPr>
          <p:cNvPr id="3" name="Text Box 3"/>
          <p:cNvSpPr txBox="1">
            <a:spLocks noChangeArrowheads="1"/>
          </p:cNvSpPr>
          <p:nvPr/>
        </p:nvSpPr>
        <p:spPr bwMode="auto">
          <a:xfrm>
            <a:off x="-77788" y="5824752"/>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dirty="0" err="1">
                <a:solidFill>
                  <a:srgbClr val="000000"/>
                </a:solidFill>
              </a:rPr>
              <a:t>Distribution</a:t>
            </a:r>
            <a:r>
              <a:rPr lang="es-ES" altLang="ca-ES" sz="1400" i="1" dirty="0">
                <a:solidFill>
                  <a:srgbClr val="000000"/>
                </a:solidFill>
              </a:rPr>
              <a:t> of API </a:t>
            </a:r>
            <a:r>
              <a:rPr lang="es-ES" altLang="ca-ES" sz="1400" i="1" dirty="0" err="1">
                <a:solidFill>
                  <a:srgbClr val="000000"/>
                </a:solidFill>
              </a:rPr>
              <a:t>protocols</a:t>
            </a:r>
            <a:r>
              <a:rPr lang="es-ES" altLang="ca-ES" sz="1400" i="1" dirty="0">
                <a:solidFill>
                  <a:srgbClr val="000000"/>
                </a:solidFill>
              </a:rPr>
              <a:t> and </a:t>
            </a:r>
            <a:r>
              <a:rPr lang="es-ES" altLang="ca-ES" sz="1400" i="1" dirty="0" err="1">
                <a:solidFill>
                  <a:srgbClr val="000000"/>
                </a:solidFill>
              </a:rPr>
              <a:t>styles</a:t>
            </a:r>
            <a:endParaRPr lang="es-ES" altLang="ca-ES" sz="1400" i="1" dirty="0">
              <a:solidFill>
                <a:srgbClr val="000000"/>
              </a:solidFill>
            </a:endParaRPr>
          </a:p>
        </p:txBody>
      </p:sp>
      <p:sp>
        <p:nvSpPr>
          <p:cNvPr id="4" name="Text Box 4"/>
          <p:cNvSpPr txBox="1">
            <a:spLocks noChangeArrowheads="1"/>
          </p:cNvSpPr>
          <p:nvPr/>
        </p:nvSpPr>
        <p:spPr bwMode="auto">
          <a:xfrm>
            <a:off x="2092325" y="6309320"/>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46175"/>
            <a:ext cx="789622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12035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3804115" cy="400110"/>
          </a:xfrm>
          <a:prstGeom prst="rect">
            <a:avLst/>
          </a:prstGeom>
          <a:noFill/>
        </p:spPr>
        <p:txBody>
          <a:bodyPr wrap="squar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Enunciados clase</a:t>
            </a:r>
          </a:p>
        </p:txBody>
      </p:sp>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224" y="188641"/>
            <a:ext cx="1512168" cy="102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9D2CBD9-B1A7-4831-B4EB-C46077F5176E}"/>
              </a:ext>
            </a:extLst>
          </p:cNvPr>
          <p:cNvSpPr/>
          <p:nvPr/>
        </p:nvSpPr>
        <p:spPr>
          <a:xfrm>
            <a:off x="611560" y="1412776"/>
            <a:ext cx="8532440" cy="3970318"/>
          </a:xfrm>
          <a:prstGeom prst="rect">
            <a:avLst/>
          </a:prstGeom>
        </p:spPr>
        <p:txBody>
          <a:bodyPr wrap="square">
            <a:spAutoFit/>
          </a:bodyPr>
          <a:lstStyle/>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1. Introducción a las tecnologías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GeoWeb</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2. Introducción a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Leaflet</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3. Recursos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OpenData</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4.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Plugins</a:t>
            </a:r>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Leaflet</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5. Taller GitHub</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6. Introducción a Vector Tiles</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7. Introducción a </a:t>
            </a:r>
            <a:r>
              <a:rPr lang="es-ES_tradnl" sz="2800" dirty="0" err="1">
                <a:solidFill>
                  <a:srgbClr val="F92672"/>
                </a:solidFill>
                <a:latin typeface="Tahoma" panose="020B0604030504040204" pitchFamily="34" charset="0"/>
                <a:ea typeface="Tahoma" panose="020B0604030504040204" pitchFamily="34" charset="0"/>
                <a:cs typeface="Tahoma" panose="020B0604030504040204" pitchFamily="34" charset="0"/>
              </a:rPr>
              <a:t>MapBox</a:t>
            </a:r>
            <a:r>
              <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rPr>
              <a:t> </a:t>
            </a: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8. Visualización con Kepler GL</a:t>
            </a:r>
            <a:endParaRPr lang="es-ES_tradnl" sz="2800" dirty="0">
              <a:solidFill>
                <a:srgbClr val="F8F8F2"/>
              </a:solidFill>
              <a:latin typeface="Tahoma" panose="020B0604030504040204" pitchFamily="34" charset="0"/>
              <a:ea typeface="Tahoma" panose="020B0604030504040204" pitchFamily="34" charset="0"/>
              <a:cs typeface="Tahoma" panose="020B0604030504040204" pitchFamily="34" charset="0"/>
            </a:endParaRPr>
          </a:p>
          <a:p>
            <a:r>
              <a:rPr lang="es-ES_tradnl" sz="2800" dirty="0">
                <a:solidFill>
                  <a:srgbClr val="F92672"/>
                </a:solidFill>
                <a:latin typeface="Tahoma" panose="020B0604030504040204" pitchFamily="34" charset="0"/>
                <a:ea typeface="Tahoma" panose="020B0604030504040204" pitchFamily="34" charset="0"/>
                <a:cs typeface="Tahoma" panose="020B0604030504040204" pitchFamily="34" charset="0"/>
              </a:rPr>
              <a:t>9. Introducción a Cesium</a:t>
            </a:r>
            <a:endParaRPr lang="es-ES_tradnl" sz="2800" b="0" dirty="0">
              <a:solidFill>
                <a:srgbClr val="F8F8F2"/>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3530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188640"/>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s-ES" altLang="ca-ES" dirty="0">
                <a:solidFill>
                  <a:schemeClr val="tx1"/>
                </a:solidFill>
              </a:rPr>
              <a:t>JSON crece: 55% de las nuevas API soportan JSON</a:t>
            </a:r>
          </a:p>
        </p:txBody>
      </p:sp>
      <p:sp>
        <p:nvSpPr>
          <p:cNvPr id="3" name="Text Box 3"/>
          <p:cNvSpPr txBox="1">
            <a:spLocks noChangeArrowheads="1"/>
          </p:cNvSpPr>
          <p:nvPr/>
        </p:nvSpPr>
        <p:spPr bwMode="auto">
          <a:xfrm>
            <a:off x="-77788" y="6243638"/>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a:solidFill>
                  <a:srgbClr val="000000"/>
                </a:solidFill>
              </a:rPr>
              <a:t>Percentage of new APIs with JSON support</a:t>
            </a:r>
          </a:p>
        </p:txBody>
      </p:sp>
      <p:sp>
        <p:nvSpPr>
          <p:cNvPr id="4" name="Text Box 4"/>
          <p:cNvSpPr txBox="1">
            <a:spLocks noChangeArrowheads="1"/>
          </p:cNvSpPr>
          <p:nvPr/>
        </p:nvSpPr>
        <p:spPr bwMode="auto">
          <a:xfrm>
            <a:off x="2092325" y="6531474"/>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217613"/>
            <a:ext cx="74755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54425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150956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86914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JSON</a:t>
            </a:r>
          </a:p>
        </p:txBody>
      </p:sp>
      <p:sp>
        <p:nvSpPr>
          <p:cNvPr id="3" name="Rectangle 2"/>
          <p:cNvSpPr/>
          <p:nvPr/>
        </p:nvSpPr>
        <p:spPr>
          <a:xfrm>
            <a:off x="3635896" y="2348880"/>
            <a:ext cx="4572000" cy="3693319"/>
          </a:xfrm>
          <a:prstGeom prst="rect">
            <a:avLst/>
          </a:prstGeom>
        </p:spPr>
        <p:txBody>
          <a:bodyPr>
            <a:spAutoFit/>
          </a:bodyPr>
          <a:lstStyle/>
          <a:p>
            <a:r>
              <a:rPr lang="es-ES" altLang="ca-ES" dirty="0">
                <a:solidFill>
                  <a:srgbClr val="FFC000"/>
                </a:solidFill>
                <a:cs typeface="Tahoma" pitchFamily="32" charset="0"/>
              </a:rPr>
              <a:t>JSON:</a:t>
            </a:r>
          </a:p>
          <a:p>
            <a:r>
              <a:rPr lang="es-ES" altLang="ca-ES" dirty="0">
                <a:solidFill>
                  <a:srgbClr val="FFC000"/>
                </a:solidFill>
                <a:cs typeface="Tahoma" pitchFamily="32" charset="0"/>
              </a:rPr>
              <a:t>{"</a:t>
            </a:r>
            <a:r>
              <a:rPr lang="es-ES" altLang="ca-ES" dirty="0" err="1">
                <a:solidFill>
                  <a:srgbClr val="FFC000"/>
                </a:solidFill>
                <a:cs typeface="Tahoma" pitchFamily="32" charset="0"/>
              </a:rPr>
              <a:t>menu</a:t>
            </a:r>
            <a:r>
              <a:rPr lang="es-ES" altLang="ca-ES" dirty="0">
                <a:solidFill>
                  <a:srgbClr val="FFC000"/>
                </a:solidFill>
                <a:cs typeface="Tahoma" pitchFamily="32" charset="0"/>
              </a:rPr>
              <a:t>": {</a:t>
            </a:r>
          </a:p>
          <a:p>
            <a:r>
              <a:rPr lang="es-ES" altLang="ca-ES" dirty="0">
                <a:solidFill>
                  <a:srgbClr val="FFC000"/>
                </a:solidFill>
                <a:cs typeface="Tahoma" pitchFamily="32" charset="0"/>
              </a:rPr>
              <a:t>"id":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popup</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menuitem</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"New",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CreateNewDoc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"Open",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OpenDoc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a:t>
            </a:r>
            <a:r>
              <a:rPr lang="es-ES" altLang="ca-ES" dirty="0" err="1">
                <a:solidFill>
                  <a:srgbClr val="FFC000"/>
                </a:solidFill>
                <a:cs typeface="Tahoma" pitchFamily="32" charset="0"/>
              </a:rPr>
              <a:t>Close</a:t>
            </a:r>
            <a:r>
              <a:rPr lang="es-ES" altLang="ca-ES" dirty="0">
                <a:solidFill>
                  <a:srgbClr val="FFC000"/>
                </a:solidFill>
                <a:cs typeface="Tahoma" pitchFamily="32" charset="0"/>
              </a:rPr>
              <a:t>",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CloseDoc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p:txBody>
      </p:sp>
      <p:sp>
        <p:nvSpPr>
          <p:cNvPr id="4" name="Rectangle 3"/>
          <p:cNvSpPr/>
          <p:nvPr/>
        </p:nvSpPr>
        <p:spPr>
          <a:xfrm>
            <a:off x="467544" y="808956"/>
            <a:ext cx="7200800" cy="1477328"/>
          </a:xfrm>
          <a:prstGeom prst="rect">
            <a:avLst/>
          </a:prstGeom>
        </p:spPr>
        <p:txBody>
          <a:bodyPr wrap="square">
            <a:spAutoFit/>
          </a:bodyPr>
          <a:lstStyle/>
          <a:p>
            <a:endParaRPr lang="es-ES_tradnl" dirty="0">
              <a:solidFill>
                <a:srgbClr val="FFC000"/>
              </a:solidFill>
            </a:endParaRPr>
          </a:p>
          <a:p>
            <a:r>
              <a:rPr lang="en-US" b="1" dirty="0">
                <a:solidFill>
                  <a:srgbClr val="FFC000"/>
                </a:solidFill>
              </a:rPr>
              <a:t>JavaScript Object Notation</a:t>
            </a:r>
            <a:r>
              <a:rPr lang="en-US" dirty="0">
                <a:solidFill>
                  <a:srgbClr val="FFC000"/>
                </a:solidFill>
              </a:rPr>
              <a:t>, is an open standard format that uses human-readable text to transmit data objects consisting of attribute–value pairs. It is used primarily to transmit data between a server and web application, as an </a:t>
            </a:r>
            <a:r>
              <a:rPr lang="en-US" b="1" dirty="0">
                <a:solidFill>
                  <a:srgbClr val="FFC000"/>
                </a:solidFill>
              </a:rPr>
              <a:t>alternative to XML. </a:t>
            </a:r>
            <a:endParaRPr lang="en-US" dirty="0">
              <a:solidFill>
                <a:srgbClr val="FFC000"/>
              </a:solidFill>
            </a:endParaRPr>
          </a:p>
        </p:txBody>
      </p:sp>
    </p:spTree>
    <p:extLst>
      <p:ext uri="{BB962C8B-B14F-4D97-AF65-F5344CB8AC3E}">
        <p14:creationId xmlns:p14="http://schemas.microsoft.com/office/powerpoint/2010/main" val="1370845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4501682" cy="707886"/>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(GEO) JSON :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Nuevos Formatos GEO</a:t>
            </a:r>
          </a:p>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Basados en JavaScript!!</a:t>
            </a: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TopoJSON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132856"/>
            <a:ext cx="2753146" cy="17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042988" y="5084763"/>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indent="-285750">
              <a:buFont typeface="Arial" panose="020B0604020202020204" pitchFamily="34" charset="0"/>
              <a:buChar char="•"/>
            </a:pPr>
            <a:r>
              <a:rPr lang="es-ES_tradnl" altLang="ca-ES" dirty="0">
                <a:solidFill>
                  <a:srgbClr val="FFC000"/>
                </a:solidFill>
              </a:rPr>
              <a:t>Permite definir geometrías, estilos y atributos</a:t>
            </a:r>
          </a:p>
          <a:p>
            <a:pPr marL="285750" indent="-285750">
              <a:buFont typeface="Arial" panose="020B0604020202020204" pitchFamily="34" charset="0"/>
              <a:buChar char="•"/>
            </a:pPr>
            <a:r>
              <a:rPr lang="es-ES_tradnl" altLang="ca-ES" dirty="0">
                <a:solidFill>
                  <a:srgbClr val="FFC000"/>
                </a:solidFill>
              </a:rPr>
              <a:t>100% integrable en entorno web</a:t>
            </a:r>
          </a:p>
        </p:txBody>
      </p:sp>
      <p:sp>
        <p:nvSpPr>
          <p:cNvPr id="3" name="Rectángulo 2"/>
          <p:cNvSpPr/>
          <p:nvPr/>
        </p:nvSpPr>
        <p:spPr>
          <a:xfrm>
            <a:off x="6605066" y="401375"/>
            <a:ext cx="2125838" cy="369332"/>
          </a:xfrm>
          <a:prstGeom prst="rect">
            <a:avLst/>
          </a:prstGeom>
        </p:spPr>
        <p:txBody>
          <a:bodyPr wrap="none">
            <a:spAutoFit/>
          </a:bodyPr>
          <a:lstStyle/>
          <a:p>
            <a:r>
              <a:rPr lang="en-US" dirty="0">
                <a:solidFill>
                  <a:srgbClr val="FFC000"/>
                </a:solidFill>
              </a:rPr>
              <a:t>http://geojson.org/</a:t>
            </a:r>
          </a:p>
        </p:txBody>
      </p:sp>
    </p:spTree>
    <p:extLst>
      <p:ext uri="{BB962C8B-B14F-4D97-AF65-F5344CB8AC3E}">
        <p14:creationId xmlns:p14="http://schemas.microsoft.com/office/powerpoint/2010/main" val="1293981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942541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5820" y="208151"/>
            <a:ext cx="7812360" cy="606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3829" y="374791"/>
            <a:ext cx="585634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Formato</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Ampliamente implementado</a:t>
            </a:r>
          </a:p>
        </p:txBody>
      </p:sp>
      <p:pic>
        <p:nvPicPr>
          <p:cNvPr id="1741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43350" y="2790825"/>
            <a:ext cx="12573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38179"/>
            <a:ext cx="1368152" cy="3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868144" y="3392652"/>
            <a:ext cx="20574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598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22020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12160" y="222979"/>
            <a:ext cx="2921377" cy="369332"/>
          </a:xfrm>
          <a:prstGeom prst="rect">
            <a:avLst/>
          </a:prstGeom>
        </p:spPr>
        <p:txBody>
          <a:bodyPr wrap="none">
            <a:spAutoFit/>
          </a:bodyPr>
          <a:lstStyle/>
          <a:p>
            <a:r>
              <a:rPr lang="es-ES_tradnl" dirty="0">
                <a:solidFill>
                  <a:srgbClr val="FFC000"/>
                </a:solidFill>
              </a:rPr>
              <a:t>https://www.mapbox.com/</a:t>
            </a:r>
          </a:p>
        </p:txBody>
      </p:sp>
      <p:pic>
        <p:nvPicPr>
          <p:cNvPr id="2" name="Imagen 1"/>
          <p:cNvPicPr>
            <a:picLocks noChangeAspect="1"/>
          </p:cNvPicPr>
          <p:nvPr/>
        </p:nvPicPr>
        <p:blipFill>
          <a:blip r:embed="rId2"/>
          <a:stretch>
            <a:fillRect/>
          </a:stretch>
        </p:blipFill>
        <p:spPr>
          <a:xfrm>
            <a:off x="802848" y="1304402"/>
            <a:ext cx="6858290" cy="4716886"/>
          </a:xfrm>
          <a:prstGeom prst="rect">
            <a:avLst/>
          </a:prstGeom>
        </p:spPr>
      </p:pic>
    </p:spTree>
    <p:extLst>
      <p:ext uri="{BB962C8B-B14F-4D97-AF65-F5344CB8AC3E}">
        <p14:creationId xmlns:p14="http://schemas.microsoft.com/office/powerpoint/2010/main" val="3304987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022116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099981"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WebGL</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ángulo 2"/>
          <p:cNvSpPr/>
          <p:nvPr/>
        </p:nvSpPr>
        <p:spPr>
          <a:xfrm>
            <a:off x="289750" y="908720"/>
            <a:ext cx="8386706" cy="2215991"/>
          </a:xfrm>
          <a:prstGeom prst="rect">
            <a:avLst/>
          </a:prstGeom>
        </p:spPr>
        <p:txBody>
          <a:bodyPr wrap="square">
            <a:spAutoFit/>
          </a:bodyPr>
          <a:lstStyle/>
          <a:p>
            <a:r>
              <a:rPr lang="es-ES" dirty="0">
                <a:solidFill>
                  <a:srgbClr val="FFC000"/>
                </a:solidFill>
              </a:rPr>
              <a:t>WebGL1 es una especificación estándar que está siendo desarrollada actualmente para mostrar gráficos en 3D en navegadores web. El </a:t>
            </a:r>
            <a:r>
              <a:rPr lang="es-ES" dirty="0" err="1">
                <a:solidFill>
                  <a:srgbClr val="FFC000"/>
                </a:solidFill>
              </a:rPr>
              <a:t>WebGL</a:t>
            </a:r>
            <a:r>
              <a:rPr lang="es-ES" dirty="0">
                <a:solidFill>
                  <a:srgbClr val="FFC000"/>
                </a:solidFill>
              </a:rPr>
              <a:t> permite mostrar gráficos en 3D acelerados por hardware (GPU) en páginas web, sin la necesidad de </a:t>
            </a:r>
            <a:r>
              <a:rPr lang="es-ES" dirty="0" err="1">
                <a:solidFill>
                  <a:srgbClr val="FFC000"/>
                </a:solidFill>
              </a:rPr>
              <a:t>plug-ins</a:t>
            </a:r>
            <a:r>
              <a:rPr lang="es-ES" dirty="0">
                <a:solidFill>
                  <a:srgbClr val="FFC000"/>
                </a:solidFill>
              </a:rPr>
              <a:t> en cualquier plataforma que soporte </a:t>
            </a:r>
            <a:r>
              <a:rPr lang="es-ES" dirty="0" err="1">
                <a:solidFill>
                  <a:srgbClr val="FFC000"/>
                </a:solidFill>
              </a:rPr>
              <a:t>OpenGL</a:t>
            </a:r>
            <a:r>
              <a:rPr lang="es-ES" dirty="0">
                <a:solidFill>
                  <a:srgbClr val="FFC000"/>
                </a:solidFill>
              </a:rPr>
              <a:t> 2.0 u </a:t>
            </a:r>
            <a:r>
              <a:rPr lang="es-ES" dirty="0" err="1">
                <a:solidFill>
                  <a:srgbClr val="FFC000"/>
                </a:solidFill>
              </a:rPr>
              <a:t>OpenGL</a:t>
            </a:r>
            <a:r>
              <a:rPr lang="es-ES" dirty="0">
                <a:solidFill>
                  <a:srgbClr val="FFC000"/>
                </a:solidFill>
              </a:rPr>
              <a:t> ES 2.0. </a:t>
            </a:r>
            <a:r>
              <a:rPr lang="es-ES" sz="1600" dirty="0">
                <a:solidFill>
                  <a:srgbClr val="FFC000"/>
                </a:solidFill>
              </a:rPr>
              <a:t>Técnicamente es un API para </a:t>
            </a:r>
            <a:r>
              <a:rPr lang="es-ES" sz="1600" dirty="0" err="1">
                <a:solidFill>
                  <a:srgbClr val="FFC000"/>
                </a:solidFill>
              </a:rPr>
              <a:t>javascript</a:t>
            </a:r>
            <a:r>
              <a:rPr lang="es-ES" sz="1600" dirty="0">
                <a:solidFill>
                  <a:srgbClr val="FFC000"/>
                </a:solidFill>
              </a:rPr>
              <a:t> que permite usar la implementación nativa de </a:t>
            </a:r>
            <a:r>
              <a:rPr lang="es-ES" sz="1600" dirty="0" err="1">
                <a:solidFill>
                  <a:srgbClr val="FFC000"/>
                </a:solidFill>
              </a:rPr>
              <a:t>OpenGL</a:t>
            </a:r>
            <a:r>
              <a:rPr lang="es-ES" sz="1600" dirty="0">
                <a:solidFill>
                  <a:srgbClr val="FFC000"/>
                </a:solidFill>
              </a:rPr>
              <a:t> ES 2.0 que será incorporada en los navegadores. </a:t>
            </a:r>
            <a:r>
              <a:rPr lang="es-ES" sz="1600" dirty="0" err="1">
                <a:solidFill>
                  <a:srgbClr val="FFC000"/>
                </a:solidFill>
              </a:rPr>
              <a:t>WebGL</a:t>
            </a:r>
            <a:r>
              <a:rPr lang="es-ES" sz="1600" dirty="0">
                <a:solidFill>
                  <a:srgbClr val="FFC000"/>
                </a:solidFill>
              </a:rPr>
              <a:t> es gestionado por el consorcio de tecnología sin ánimo de lucro </a:t>
            </a:r>
            <a:r>
              <a:rPr lang="es-ES" sz="1600" dirty="0" err="1">
                <a:solidFill>
                  <a:srgbClr val="FFC000"/>
                </a:solidFill>
              </a:rPr>
              <a:t>Khronos</a:t>
            </a:r>
            <a:r>
              <a:rPr lang="es-ES" sz="1600" dirty="0">
                <a:solidFill>
                  <a:srgbClr val="FFC000"/>
                </a:solidFill>
              </a:rPr>
              <a:t> </a:t>
            </a:r>
            <a:r>
              <a:rPr lang="es-ES" sz="1600" dirty="0" err="1">
                <a:solidFill>
                  <a:srgbClr val="FFC000"/>
                </a:solidFill>
              </a:rPr>
              <a:t>Group</a:t>
            </a:r>
            <a:r>
              <a:rPr lang="es-ES" sz="1600" dirty="0">
                <a:solidFill>
                  <a:srgbClr val="FFC000"/>
                </a:solidFill>
              </a:rPr>
              <a:t> .</a:t>
            </a:r>
          </a:p>
          <a:p>
            <a:r>
              <a:rPr lang="es-ES" dirty="0">
                <a:solidFill>
                  <a:srgbClr val="FFC000"/>
                </a:solidFill>
              </a:rPr>
              <a:t>(https://es.wikipedia.org/wiki/WebGL)</a:t>
            </a:r>
            <a:endParaRPr lang="en-US" dirty="0">
              <a:solidFill>
                <a:srgbClr val="FFC000"/>
              </a:solidFill>
            </a:endParaRPr>
          </a:p>
        </p:txBody>
      </p:sp>
      <p:sp>
        <p:nvSpPr>
          <p:cNvPr id="4" name="CuadroTexto 3"/>
          <p:cNvSpPr txBox="1"/>
          <p:nvPr/>
        </p:nvSpPr>
        <p:spPr>
          <a:xfrm>
            <a:off x="310535" y="3929707"/>
            <a:ext cx="7850804" cy="2031325"/>
          </a:xfrm>
          <a:prstGeom prst="rect">
            <a:avLst/>
          </a:prstGeom>
          <a:noFill/>
        </p:spPr>
        <p:txBody>
          <a:bodyPr wrap="none" rtlCol="0">
            <a:spAutoFit/>
          </a:bodyPr>
          <a:lstStyle/>
          <a:p>
            <a:r>
              <a:rPr lang="ca-ES" dirty="0" err="1">
                <a:solidFill>
                  <a:srgbClr val="FFC000"/>
                </a:solidFill>
              </a:rPr>
              <a:t>MapBox</a:t>
            </a:r>
            <a:r>
              <a:rPr lang="ca-ES" dirty="0">
                <a:solidFill>
                  <a:srgbClr val="FFC000"/>
                </a:solidFill>
              </a:rPr>
              <a:t> Vector </a:t>
            </a:r>
            <a:r>
              <a:rPr lang="ca-ES" dirty="0" err="1">
                <a:solidFill>
                  <a:srgbClr val="FFC000"/>
                </a:solidFill>
              </a:rPr>
              <a:t>Tiles</a:t>
            </a:r>
            <a:r>
              <a:rPr lang="ca-ES" dirty="0">
                <a:solidFill>
                  <a:srgbClr val="FFC000"/>
                </a:solidFill>
              </a:rPr>
              <a:t>: </a:t>
            </a:r>
            <a:r>
              <a:rPr lang="ca-ES" dirty="0" err="1">
                <a:solidFill>
                  <a:srgbClr val="FFC000"/>
                </a:solidFill>
              </a:rPr>
              <a:t>Tiles</a:t>
            </a:r>
            <a:r>
              <a:rPr lang="ca-ES" dirty="0">
                <a:solidFill>
                  <a:srgbClr val="FFC000"/>
                </a:solidFill>
              </a:rPr>
              <a:t> vectors </a:t>
            </a:r>
            <a:r>
              <a:rPr lang="ca-ES" dirty="0" err="1">
                <a:solidFill>
                  <a:srgbClr val="FFC000"/>
                </a:solidFill>
              </a:rPr>
              <a:t>encapsulados</a:t>
            </a:r>
            <a:r>
              <a:rPr lang="ca-ES" dirty="0">
                <a:solidFill>
                  <a:srgbClr val="FFC000"/>
                </a:solidFill>
              </a:rPr>
              <a:t> con </a:t>
            </a:r>
            <a:r>
              <a:rPr lang="en-US" dirty="0">
                <a:solidFill>
                  <a:srgbClr val="FFC000"/>
                </a:solidFill>
                <a:hlinkClick r:id="rId2" tooltip="Google Protocol Buffers"/>
              </a:rPr>
              <a:t>Google Protocol Buffers</a:t>
            </a:r>
            <a:r>
              <a:rPr lang="en-US" dirty="0">
                <a:solidFill>
                  <a:srgbClr val="FFC000"/>
                </a:solidFill>
              </a:rPr>
              <a:t> </a:t>
            </a:r>
          </a:p>
          <a:p>
            <a:r>
              <a:rPr lang="en-US" dirty="0">
                <a:solidFill>
                  <a:srgbClr val="FFC000"/>
                </a:solidFill>
              </a:rPr>
              <a:t>(</a:t>
            </a:r>
            <a:r>
              <a:rPr lang="en-US" dirty="0" err="1">
                <a:solidFill>
                  <a:srgbClr val="FFC000"/>
                </a:solidFill>
              </a:rPr>
              <a:t>formato</a:t>
            </a:r>
            <a:r>
              <a:rPr lang="en-US" dirty="0">
                <a:solidFill>
                  <a:srgbClr val="FFC000"/>
                </a:solidFill>
              </a:rPr>
              <a:t> </a:t>
            </a:r>
            <a:r>
              <a:rPr lang="en-US" dirty="0" err="1">
                <a:solidFill>
                  <a:srgbClr val="FFC000"/>
                </a:solidFill>
              </a:rPr>
              <a:t>binario</a:t>
            </a:r>
            <a:r>
              <a:rPr lang="en-US" dirty="0">
                <a:solidFill>
                  <a:srgbClr val="FFC000"/>
                </a:solidFill>
              </a:rPr>
              <a:t>).</a:t>
            </a:r>
          </a:p>
          <a:p>
            <a:endParaRPr lang="en-US" dirty="0">
              <a:solidFill>
                <a:srgbClr val="FFC000"/>
              </a:solidFill>
            </a:endParaRPr>
          </a:p>
          <a:p>
            <a:r>
              <a:rPr lang="en-US" dirty="0" err="1">
                <a:solidFill>
                  <a:srgbClr val="FFC000"/>
                </a:solidFill>
              </a:rPr>
              <a:t>Mapbox</a:t>
            </a:r>
            <a:r>
              <a:rPr lang="en-US" dirty="0">
                <a:solidFill>
                  <a:srgbClr val="FFC000"/>
                </a:solidFill>
              </a:rPr>
              <a:t> GL </a:t>
            </a:r>
            <a:r>
              <a:rPr lang="en-US" dirty="0" err="1">
                <a:solidFill>
                  <a:srgbClr val="FFC000"/>
                </a:solidFill>
              </a:rPr>
              <a:t>es</a:t>
            </a:r>
            <a:r>
              <a:rPr lang="en-US" dirty="0">
                <a:solidFill>
                  <a:srgbClr val="FFC000"/>
                </a:solidFill>
              </a:rPr>
              <a:t> </a:t>
            </a:r>
            <a:r>
              <a:rPr lang="en-US" dirty="0" err="1">
                <a:solidFill>
                  <a:srgbClr val="FFC000"/>
                </a:solidFill>
              </a:rPr>
              <a:t>una</a:t>
            </a:r>
            <a:r>
              <a:rPr lang="en-US" dirty="0">
                <a:solidFill>
                  <a:srgbClr val="FFC000"/>
                </a:solidFill>
              </a:rPr>
              <a:t> </a:t>
            </a:r>
            <a:r>
              <a:rPr lang="en-US" dirty="0" err="1">
                <a:solidFill>
                  <a:srgbClr val="FFC000"/>
                </a:solidFill>
              </a:rPr>
              <a:t>api</a:t>
            </a:r>
            <a:r>
              <a:rPr lang="en-US" dirty="0">
                <a:solidFill>
                  <a:srgbClr val="FFC000"/>
                </a:solidFill>
              </a:rPr>
              <a:t> para </a:t>
            </a:r>
            <a:r>
              <a:rPr lang="en-US" dirty="0" err="1">
                <a:solidFill>
                  <a:srgbClr val="FFC000"/>
                </a:solidFill>
              </a:rPr>
              <a:t>visualizar</a:t>
            </a:r>
            <a:r>
              <a:rPr lang="en-US" dirty="0">
                <a:solidFill>
                  <a:srgbClr val="FFC000"/>
                </a:solidFill>
              </a:rPr>
              <a:t> y </a:t>
            </a:r>
            <a:r>
              <a:rPr lang="en-US" dirty="0" err="1">
                <a:solidFill>
                  <a:srgbClr val="FFC000"/>
                </a:solidFill>
              </a:rPr>
              <a:t>trabajar</a:t>
            </a:r>
            <a:r>
              <a:rPr lang="en-US" dirty="0">
                <a:solidFill>
                  <a:srgbClr val="FFC000"/>
                </a:solidFill>
              </a:rPr>
              <a:t> com </a:t>
            </a:r>
            <a:r>
              <a:rPr lang="en-US" dirty="0" err="1">
                <a:solidFill>
                  <a:srgbClr val="FFC000"/>
                </a:solidFill>
              </a:rPr>
              <a:t>mvt</a:t>
            </a:r>
            <a:r>
              <a:rPr lang="ca-ES" dirty="0">
                <a:solidFill>
                  <a:srgbClr val="FFC000"/>
                </a:solidFill>
              </a:rPr>
              <a:t> </a:t>
            </a:r>
          </a:p>
          <a:p>
            <a:endParaRPr lang="ca-ES" dirty="0">
              <a:solidFill>
                <a:srgbClr val="FFC000"/>
              </a:solidFill>
            </a:endParaRPr>
          </a:p>
          <a:p>
            <a:r>
              <a:rPr lang="en-US" dirty="0">
                <a:solidFill>
                  <a:srgbClr val="FFC000"/>
                </a:solidFill>
                <a:hlinkClick r:id="rId3"/>
              </a:rPr>
              <a:t>https://www.mapbox.com/mapbox-gl-js/api/</a:t>
            </a:r>
            <a:endParaRPr lang="en-US" dirty="0">
              <a:solidFill>
                <a:srgbClr val="FFC000"/>
              </a:solidFill>
            </a:endParaRPr>
          </a:p>
          <a:p>
            <a:endParaRPr lang="en-US" dirty="0">
              <a:solidFill>
                <a:srgbClr val="FFC000"/>
              </a:solidFill>
            </a:endParaRPr>
          </a:p>
        </p:txBody>
      </p:sp>
      <p:sp>
        <p:nvSpPr>
          <p:cNvPr id="9" name="TextBox 6"/>
          <p:cNvSpPr txBox="1"/>
          <p:nvPr/>
        </p:nvSpPr>
        <p:spPr>
          <a:xfrm>
            <a:off x="310535" y="3327154"/>
            <a:ext cx="14750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MVT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pbf</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9067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13403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620688"/>
            <a:ext cx="805656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44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Prácticas en clase (no puntuables):</a:t>
            </a:r>
          </a:p>
          <a:p>
            <a:pPr eaLnBrk="1">
              <a:spcAft>
                <a:spcPct val="0"/>
              </a:spcAft>
              <a:buClrTx/>
              <a:buFontTx/>
              <a:buNone/>
            </a:pPr>
            <a:endParaRPr lang="es-ES" altLang="ca-ES" sz="22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Github</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 </a:t>
            </a: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r>
              <a:rPr lang="es-ES"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 y Cesium</a:t>
            </a:r>
          </a:p>
          <a:p>
            <a:pPr eaLnBrk="1">
              <a:spcAft>
                <a:spcPct val="0"/>
              </a:spcAft>
              <a:buClrTx/>
            </a:pPr>
            <a:endParaRPr lang="es-ES" altLang="ca-ES" sz="22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Prácticas puntuables (2):</a:t>
            </a:r>
          </a:p>
          <a:p>
            <a:pPr eaLnBrk="1">
              <a:spcAft>
                <a:spcPct val="0"/>
              </a:spcAft>
              <a:buClrTx/>
              <a:buFontTx/>
              <a:buNone/>
            </a:pPr>
            <a:endParaRPr lang="es-ES" altLang="ca-ES"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visualizacion</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Cementerio Girona con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GL o Kepler</a:t>
            </a:r>
          </a:p>
          <a:p>
            <a:pPr eaLnBrk="1">
              <a:spcAft>
                <a:spcPct val="0"/>
              </a:spcAft>
              <a:buClrTx/>
            </a:pPr>
            <a:endParaRPr lang="es-ES" altLang="ca-ES" sz="2000" b="1" u="sng"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y colgar en el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github</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propio una aplicación realizada con</a:t>
            </a: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Leaflet</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Kepler o Cesium y que consuma como</a:t>
            </a:r>
          </a:p>
          <a:p>
            <a:pPr eaLnBrk="1">
              <a:spcAft>
                <a:spcPct val="0"/>
              </a:spcAft>
              <a:buClrTx/>
            </a:pP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mínimo tres </a:t>
            </a:r>
            <a:r>
              <a:rPr lang="es-ES" altLang="ca-ES" sz="2000" b="1" dirty="0" err="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geoservicios</a:t>
            </a:r>
            <a:r>
              <a:rPr lang="es-ES" altLang="ca-ES" sz="2000" b="1"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y/o fuente de datos abiertos.</a:t>
            </a:r>
          </a:p>
          <a:p>
            <a:pPr eaLnBrk="1">
              <a:spcAft>
                <a:spcPct val="0"/>
              </a:spcAft>
              <a:buClrTx/>
              <a:buFontTx/>
              <a:buNone/>
            </a:pPr>
            <a:endPar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u="sng" dirty="0">
                <a:solidFill>
                  <a:srgbClr val="FFC000"/>
                </a:solidFill>
                <a:latin typeface="Tahoma" panose="020B0604030504040204" pitchFamily="34" charset="0"/>
                <a:ea typeface="Tahoma" panose="020B0604030504040204" pitchFamily="34" charset="0"/>
                <a:cs typeface="Tahoma" panose="020B0604030504040204" pitchFamily="34" charset="0"/>
              </a:rPr>
              <a:t>Habrá que entregar:</a:t>
            </a:r>
          </a:p>
          <a:p>
            <a:pPr eaLnBrk="1">
              <a:spcAft>
                <a:spcPct val="0"/>
              </a:spcAft>
              <a:buClrTx/>
              <a:buFontTx/>
              <a:buNone/>
            </a:pPr>
            <a:endParaRPr lang="es-ES" altLang="ca-ES" sz="2000" u="sng"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La URL de acceso a la aplicación y una pequeña descripción –</a:t>
            </a:r>
            <a:r>
              <a:rPr lang="es-ES" altLang="ca-ES" sz="2000" dirty="0" err="1">
                <a:solidFill>
                  <a:srgbClr val="FFC000"/>
                </a:solidFill>
                <a:latin typeface="Tahoma" panose="020B0604030504040204" pitchFamily="34" charset="0"/>
                <a:ea typeface="Tahoma" panose="020B0604030504040204" pitchFamily="34" charset="0"/>
                <a:cs typeface="Tahoma" panose="020B0604030504040204" pitchFamily="34" charset="0"/>
              </a:rPr>
              <a:t>readme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pPr eaLnBrk="1">
              <a:spcAft>
                <a:spcPct val="0"/>
              </a:spcAft>
              <a:buClrTx/>
              <a:buFontTx/>
              <a:buNone/>
            </a:pP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de las funcionalidades del mismo</a:t>
            </a:r>
          </a:p>
          <a:p>
            <a:pPr eaLnBrk="1">
              <a:spcAft>
                <a:spcPct val="0"/>
              </a:spcAft>
              <a:buClrTx/>
              <a:buFontTx/>
              <a:buNone/>
            </a:pPr>
            <a:endParaRPr lang="es-ES" altLang="ca-ES" sz="22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a:p>
            <a:pPr eaLnBrk="1">
              <a:spcAft>
                <a:spcPct val="0"/>
              </a:spcAft>
              <a:buClrTx/>
              <a:buFontTx/>
              <a:buNone/>
            </a:pPr>
            <a:endParaRPr lang="es-ES" altLang="ca-ES" sz="1800" dirty="0">
              <a:solidFill>
                <a:srgbClr val="FFC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04664"/>
            <a:ext cx="1656184" cy="1656184"/>
          </a:xfrm>
          <a:prstGeom prst="rect">
            <a:avLst/>
          </a:prstGeom>
        </p:spPr>
      </p:pic>
    </p:spTree>
    <p:extLst>
      <p:ext uri="{BB962C8B-B14F-4D97-AF65-F5344CB8AC3E}">
        <p14:creationId xmlns:p14="http://schemas.microsoft.com/office/powerpoint/2010/main" val="23337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07112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6444208" y="287813"/>
            <a:ext cx="2066207" cy="369332"/>
          </a:xfrm>
          <a:prstGeom prst="rect">
            <a:avLst/>
          </a:prstGeom>
        </p:spPr>
        <p:txBody>
          <a:bodyPr wrap="none">
            <a:spAutoFit/>
          </a:bodyPr>
          <a:lstStyle/>
          <a:p>
            <a:r>
              <a:rPr lang="es-ES_tradnl" dirty="0">
                <a:solidFill>
                  <a:srgbClr val="FFC000"/>
                </a:solidFill>
              </a:rPr>
              <a:t>https://leaflet.org/</a:t>
            </a:r>
          </a:p>
        </p:txBody>
      </p:sp>
      <p:sp>
        <p:nvSpPr>
          <p:cNvPr id="3" name="CuadroTexto 2"/>
          <p:cNvSpPr txBox="1"/>
          <p:nvPr/>
        </p:nvSpPr>
        <p:spPr>
          <a:xfrm>
            <a:off x="2195736" y="6237312"/>
            <a:ext cx="4810356" cy="369332"/>
          </a:xfrm>
          <a:prstGeom prst="rect">
            <a:avLst/>
          </a:prstGeom>
          <a:noFill/>
        </p:spPr>
        <p:txBody>
          <a:bodyPr wrap="none" rtlCol="0">
            <a:spAutoFit/>
          </a:bodyPr>
          <a:lstStyle/>
          <a:p>
            <a:r>
              <a:rPr lang="ca-ES" dirty="0" err="1">
                <a:solidFill>
                  <a:srgbClr val="FFC000"/>
                </a:solidFill>
              </a:rPr>
              <a:t>Carto</a:t>
            </a:r>
            <a:r>
              <a:rPr lang="ca-ES" dirty="0">
                <a:solidFill>
                  <a:srgbClr val="FFC000"/>
                </a:solidFill>
              </a:rPr>
              <a:t> y </a:t>
            </a:r>
            <a:r>
              <a:rPr lang="ca-ES" dirty="0" err="1">
                <a:solidFill>
                  <a:srgbClr val="FFC000"/>
                </a:solidFill>
              </a:rPr>
              <a:t>MapBox</a:t>
            </a:r>
            <a:r>
              <a:rPr lang="ca-ES" dirty="0">
                <a:solidFill>
                  <a:srgbClr val="FFC000"/>
                </a:solidFill>
              </a:rPr>
              <a:t> </a:t>
            </a:r>
            <a:r>
              <a:rPr lang="ca-ES" dirty="0" err="1">
                <a:solidFill>
                  <a:srgbClr val="FFC000"/>
                </a:solidFill>
              </a:rPr>
              <a:t>utilizan</a:t>
            </a:r>
            <a:r>
              <a:rPr lang="ca-ES" dirty="0">
                <a:solidFill>
                  <a:srgbClr val="FFC000"/>
                </a:solidFill>
              </a:rPr>
              <a:t> </a:t>
            </a:r>
            <a:r>
              <a:rPr lang="ca-ES" dirty="0" err="1">
                <a:solidFill>
                  <a:srgbClr val="FFC000"/>
                </a:solidFill>
              </a:rPr>
              <a:t>Leaflet</a:t>
            </a:r>
            <a:r>
              <a:rPr lang="ca-ES" dirty="0">
                <a:solidFill>
                  <a:srgbClr val="FFC000"/>
                </a:solidFill>
              </a:rPr>
              <a:t> ... y </a:t>
            </a:r>
            <a:r>
              <a:rPr lang="ca-ES" dirty="0" err="1">
                <a:solidFill>
                  <a:srgbClr val="FFC000"/>
                </a:solidFill>
              </a:rPr>
              <a:t>nosotros</a:t>
            </a:r>
            <a:r>
              <a:rPr lang="ca-ES" dirty="0">
                <a:solidFill>
                  <a:srgbClr val="FFC000"/>
                </a:solidFill>
              </a:rPr>
              <a:t>!!</a:t>
            </a:r>
            <a:endParaRPr lang="en-US" dirty="0">
              <a:solidFill>
                <a:srgbClr val="FFC000"/>
              </a:solidFill>
            </a:endParaRPr>
          </a:p>
        </p:txBody>
      </p:sp>
      <p:pic>
        <p:nvPicPr>
          <p:cNvPr id="5" name="Imagen 4"/>
          <p:cNvPicPr>
            <a:picLocks noChangeAspect="1"/>
          </p:cNvPicPr>
          <p:nvPr/>
        </p:nvPicPr>
        <p:blipFill>
          <a:blip r:embed="rId2"/>
          <a:stretch>
            <a:fillRect/>
          </a:stretch>
        </p:blipFill>
        <p:spPr>
          <a:xfrm>
            <a:off x="1160822" y="980728"/>
            <a:ext cx="7107923" cy="4919851"/>
          </a:xfrm>
          <a:prstGeom prst="rect">
            <a:avLst/>
          </a:prstGeom>
        </p:spPr>
      </p:pic>
    </p:spTree>
    <p:extLst>
      <p:ext uri="{BB962C8B-B14F-4D97-AF65-F5344CB8AC3E}">
        <p14:creationId xmlns:p14="http://schemas.microsoft.com/office/powerpoint/2010/main" val="1256042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
        <p:nvSpPr>
          <p:cNvPr id="4" name="Rectangle 3"/>
          <p:cNvSpPr/>
          <p:nvPr/>
        </p:nvSpPr>
        <p:spPr>
          <a:xfrm>
            <a:off x="3290936" y="6093296"/>
            <a:ext cx="2298771" cy="369332"/>
          </a:xfrm>
          <a:prstGeom prst="rect">
            <a:avLst/>
          </a:prstGeom>
        </p:spPr>
        <p:txBody>
          <a:bodyPr wrap="none">
            <a:spAutoFit/>
          </a:bodyPr>
          <a:lstStyle/>
          <a:p>
            <a:r>
              <a:rPr lang="es-ES_tradnl" dirty="0">
                <a:solidFill>
                  <a:srgbClr val="FFC000"/>
                </a:solidFill>
              </a:rPr>
              <a:t>https://cesiumjs.org/</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08720"/>
            <a:ext cx="72438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7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75449" y="1196752"/>
            <a:ext cx="3052023" cy="276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3739679"/>
            <a:ext cx="4293163" cy="923330"/>
          </a:xfrm>
          <a:prstGeom prst="rect">
            <a:avLst/>
          </a:prstGeom>
          <a:solidFill>
            <a:schemeClr val="bg1">
              <a:lumMod val="85000"/>
            </a:schemeClr>
          </a:solidFill>
        </p:spPr>
        <p:txBody>
          <a:bodyPr wrap="none" rtlCol="0">
            <a:spAutoFit/>
          </a:bodyPr>
          <a:lstStyle/>
          <a:p>
            <a:r>
              <a:rPr lang="es-ES_tradnl" sz="5400" dirty="0">
                <a:latin typeface="Tahoma" panose="020B0604030504040204" pitchFamily="34" charset="0"/>
                <a:ea typeface="Tahoma" panose="020B0604030504040204" pitchFamily="34" charset="0"/>
                <a:cs typeface="Tahoma" panose="020B0604030504040204" pitchFamily="34" charset="0"/>
              </a:rPr>
              <a:t>Empezamos</a:t>
            </a:r>
            <a:r>
              <a:rPr lang="ca-ES" sz="5400" dirty="0"/>
              <a:t>!!</a:t>
            </a:r>
          </a:p>
        </p:txBody>
      </p:sp>
    </p:spTree>
    <p:extLst>
      <p:ext uri="{BB962C8B-B14F-4D97-AF65-F5344CB8AC3E}">
        <p14:creationId xmlns:p14="http://schemas.microsoft.com/office/powerpoint/2010/main" val="763518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2736304" cy="707886"/>
          </a:xfrm>
          <a:prstGeom prst="rect">
            <a:avLst/>
          </a:prstGeom>
          <a:solidFill>
            <a:schemeClr val="bg1">
              <a:lumMod val="85000"/>
            </a:schemeClr>
          </a:solidFill>
        </p:spPr>
        <p:txBody>
          <a:bodyPr wrap="square" rtlCol="0">
            <a:spAutoFit/>
          </a:bodyPr>
          <a:lstStyle/>
          <a:p>
            <a:r>
              <a:rPr lang="es-ES_tradnl" sz="4000" dirty="0">
                <a:solidFill>
                  <a:srgbClr val="FFC000"/>
                </a:solidFill>
                <a:latin typeface="Tahoma" panose="020B0604030504040204" pitchFamily="34" charset="0"/>
                <a:ea typeface="Tahoma" panose="020B0604030504040204" pitchFamily="34" charset="0"/>
                <a:cs typeface="Tahoma" panose="020B0604030504040204" pitchFamily="34" charset="0"/>
              </a:rPr>
              <a:t>Consejo</a:t>
            </a:r>
            <a:endParaRPr lang="es-ES_tradnl" sz="4000" dirty="0">
              <a:solidFill>
                <a:srgbClr val="FFC000"/>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400582"/>
            <a:ext cx="3574256" cy="3574256"/>
          </a:xfrm>
          <a:prstGeom prst="rect">
            <a:avLst/>
          </a:prstGeom>
        </p:spPr>
      </p:pic>
    </p:spTree>
    <p:extLst>
      <p:ext uri="{BB962C8B-B14F-4D97-AF65-F5344CB8AC3E}">
        <p14:creationId xmlns:p14="http://schemas.microsoft.com/office/powerpoint/2010/main" val="31001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389440" cy="1631216"/>
          </a:xfrm>
          <a:prstGeom prst="rect">
            <a:avLst/>
          </a:prstGeom>
          <a:noFill/>
        </p:spPr>
        <p:txBody>
          <a:bodyPr wrap="square" rtlCol="0">
            <a:spAutoFit/>
          </a:bodyPr>
          <a:lstStyle/>
          <a:p>
            <a:pPr algn="ctr"/>
            <a:r>
              <a:rPr lang="es-ES_tradnl"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GeoWeb</a:t>
            </a:r>
            <a:endPar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 Conjunto de tecnologías, técnicas y lenguajes que permiten exponer y consumir vía WWW (http) todas aquellas  funcionalidades propias de los llamados sistemas de Información geográficos (GIS)</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3429000"/>
            <a:ext cx="270827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783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613</TotalTime>
  <Words>2952</Words>
  <Application>Microsoft Office PowerPoint</Application>
  <PresentationFormat>On-screen Show (4:3)</PresentationFormat>
  <Paragraphs>413</Paragraphs>
  <Slides>61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Arial</vt:lpstr>
      <vt:lpstr>Arial-BoldMT</vt:lpstr>
      <vt:lpstr>ArialMT</vt:lpstr>
      <vt:lpstr>Calisto MT</vt:lpstr>
      <vt:lpstr>Lucida Sans Unicode</vt:lpstr>
      <vt:lpstr>Raleway</vt:lpstr>
      <vt:lpstr>Tahoma</vt:lpstr>
      <vt:lpstr>Trebuchet MS</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polmax</dc:creator>
  <cp:lastModifiedBy>Pascual, Victor</cp:lastModifiedBy>
  <cp:revision>72</cp:revision>
  <dcterms:created xsi:type="dcterms:W3CDTF">2016-01-12T20:50:04Z</dcterms:created>
  <dcterms:modified xsi:type="dcterms:W3CDTF">2019-01-03T11:24:55Z</dcterms:modified>
</cp:coreProperties>
</file>